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43.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 id="2147483829" r:id="rId2"/>
    <p:sldMasterId id="2147483846" r:id="rId3"/>
  </p:sldMasterIdLst>
  <p:notesMasterIdLst>
    <p:notesMasterId r:id="rId23"/>
  </p:notesMasterIdLst>
  <p:handoutMasterIdLst>
    <p:handoutMasterId r:id="rId24"/>
  </p:handoutMasterIdLst>
  <p:sldIdLst>
    <p:sldId id="303" r:id="rId4"/>
    <p:sldId id="319" r:id="rId5"/>
    <p:sldId id="346" r:id="rId6"/>
    <p:sldId id="291" r:id="rId7"/>
    <p:sldId id="347" r:id="rId8"/>
    <p:sldId id="335" r:id="rId9"/>
    <p:sldId id="320" r:id="rId10"/>
    <p:sldId id="334" r:id="rId11"/>
    <p:sldId id="336" r:id="rId12"/>
    <p:sldId id="342" r:id="rId13"/>
    <p:sldId id="317" r:id="rId14"/>
    <p:sldId id="322" r:id="rId15"/>
    <p:sldId id="338" r:id="rId16"/>
    <p:sldId id="339" r:id="rId17"/>
    <p:sldId id="340" r:id="rId18"/>
    <p:sldId id="318" r:id="rId19"/>
    <p:sldId id="343" r:id="rId20"/>
    <p:sldId id="344" r:id="rId21"/>
    <p:sldId id="345" r:id="rId22"/>
  </p:sldIdLst>
  <p:sldSz cx="14630400" cy="8229600"/>
  <p:notesSz cx="7315200" cy="9601200"/>
  <p:defaultTextStyle>
    <a:defPPr>
      <a:defRPr lang="en-US"/>
    </a:defPPr>
    <a:lvl1pPr algn="l" rtl="0" fontAlgn="base">
      <a:spcBef>
        <a:spcPct val="50000"/>
      </a:spcBef>
      <a:spcAft>
        <a:spcPct val="0"/>
      </a:spcAft>
      <a:defRPr sz="4000" kern="1200">
        <a:solidFill>
          <a:schemeClr val="tx1"/>
        </a:solidFill>
        <a:latin typeface="Arial" charset="0"/>
        <a:ea typeface="+mn-ea"/>
        <a:cs typeface="+mn-cs"/>
      </a:defRPr>
    </a:lvl1pPr>
    <a:lvl2pPr marL="651203" indent="-65122" algn="l" rtl="0" fontAlgn="base">
      <a:spcBef>
        <a:spcPct val="50000"/>
      </a:spcBef>
      <a:spcAft>
        <a:spcPct val="0"/>
      </a:spcAft>
      <a:defRPr sz="4000" kern="1200">
        <a:solidFill>
          <a:schemeClr val="tx1"/>
        </a:solidFill>
        <a:latin typeface="Arial" charset="0"/>
        <a:ea typeface="+mn-ea"/>
        <a:cs typeface="+mn-cs"/>
      </a:defRPr>
    </a:lvl2pPr>
    <a:lvl3pPr marL="1304443" indent="-132276" algn="l" rtl="0" fontAlgn="base">
      <a:spcBef>
        <a:spcPct val="50000"/>
      </a:spcBef>
      <a:spcAft>
        <a:spcPct val="0"/>
      </a:spcAft>
      <a:defRPr sz="4000" kern="1200">
        <a:solidFill>
          <a:schemeClr val="tx1"/>
        </a:solidFill>
        <a:latin typeface="Arial" charset="0"/>
        <a:ea typeface="+mn-ea"/>
        <a:cs typeface="+mn-cs"/>
      </a:defRPr>
    </a:lvl3pPr>
    <a:lvl4pPr marL="1957682" indent="-199432" algn="l" rtl="0" fontAlgn="base">
      <a:spcBef>
        <a:spcPct val="50000"/>
      </a:spcBef>
      <a:spcAft>
        <a:spcPct val="0"/>
      </a:spcAft>
      <a:defRPr sz="4000" kern="1200">
        <a:solidFill>
          <a:schemeClr val="tx1"/>
        </a:solidFill>
        <a:latin typeface="Arial" charset="0"/>
        <a:ea typeface="+mn-ea"/>
        <a:cs typeface="+mn-cs"/>
      </a:defRPr>
    </a:lvl4pPr>
    <a:lvl5pPr marL="2610922" indent="-266588" algn="l" rtl="0" fontAlgn="base">
      <a:spcBef>
        <a:spcPct val="50000"/>
      </a:spcBef>
      <a:spcAft>
        <a:spcPct val="0"/>
      </a:spcAft>
      <a:defRPr sz="4000" kern="1200">
        <a:solidFill>
          <a:schemeClr val="tx1"/>
        </a:solidFill>
        <a:latin typeface="Arial" charset="0"/>
        <a:ea typeface="+mn-ea"/>
        <a:cs typeface="+mn-cs"/>
      </a:defRPr>
    </a:lvl5pPr>
    <a:lvl6pPr marL="2930418" algn="l" defTabSz="1172168" rtl="0" eaLnBrk="1" latinLnBrk="0" hangingPunct="1">
      <a:defRPr sz="4000" kern="1200">
        <a:solidFill>
          <a:schemeClr val="tx1"/>
        </a:solidFill>
        <a:latin typeface="Arial" charset="0"/>
        <a:ea typeface="+mn-ea"/>
        <a:cs typeface="+mn-cs"/>
      </a:defRPr>
    </a:lvl6pPr>
    <a:lvl7pPr marL="3516501" algn="l" defTabSz="1172168" rtl="0" eaLnBrk="1" latinLnBrk="0" hangingPunct="1">
      <a:defRPr sz="4000" kern="1200">
        <a:solidFill>
          <a:schemeClr val="tx1"/>
        </a:solidFill>
        <a:latin typeface="Arial" charset="0"/>
        <a:ea typeface="+mn-ea"/>
        <a:cs typeface="+mn-cs"/>
      </a:defRPr>
    </a:lvl7pPr>
    <a:lvl8pPr marL="4102584" algn="l" defTabSz="1172168" rtl="0" eaLnBrk="1" latinLnBrk="0" hangingPunct="1">
      <a:defRPr sz="4000" kern="1200">
        <a:solidFill>
          <a:schemeClr val="tx1"/>
        </a:solidFill>
        <a:latin typeface="Arial" charset="0"/>
        <a:ea typeface="+mn-ea"/>
        <a:cs typeface="+mn-cs"/>
      </a:defRPr>
    </a:lvl8pPr>
    <a:lvl9pPr marL="4688668" algn="l" defTabSz="1172168" rtl="0" eaLnBrk="1" latinLnBrk="0" hangingPunct="1">
      <a:defRPr sz="4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69B"/>
    <a:srgbClr val="33CCFF"/>
    <a:srgbClr val="FFCC66"/>
    <a:srgbClr val="669999"/>
    <a:srgbClr val="224442"/>
    <a:srgbClr val="1C3736"/>
    <a:srgbClr val="2F5B5B"/>
    <a:srgbClr val="437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8" autoAdjust="0"/>
    <p:restoredTop sz="95911" autoAdjust="0"/>
  </p:normalViewPr>
  <p:slideViewPr>
    <p:cSldViewPr snapToGrid="0">
      <p:cViewPr varScale="1">
        <p:scale>
          <a:sx n="74" d="100"/>
          <a:sy n="74" d="100"/>
        </p:scale>
        <p:origin x="44" y="92"/>
      </p:cViewPr>
      <p:guideLst>
        <p:guide orient="horz" pos="2592"/>
        <p:guide pos="4608"/>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9" d="100"/>
          <a:sy n="59" d="100"/>
        </p:scale>
        <p:origin x="-2508" y="-78"/>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lvl1pPr defTabSz="958387">
              <a:spcBef>
                <a:spcPct val="0"/>
              </a:spcBef>
              <a:defRPr sz="1300">
                <a:latin typeface="Times New Roman" charset="0"/>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lvl1pPr algn="r" defTabSz="958387">
              <a:spcBef>
                <a:spcPct val="0"/>
              </a:spcBef>
              <a:defRPr sz="1300">
                <a:latin typeface="Times New Roman" charset="0"/>
              </a:defRPr>
            </a:lvl1pPr>
          </a:lstStyle>
          <a:p>
            <a:pPr>
              <a:defRPr/>
            </a:pPr>
            <a:endParaRPr lang="en-US"/>
          </a:p>
        </p:txBody>
      </p:sp>
      <p:sp>
        <p:nvSpPr>
          <p:cNvPr id="2355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5710" tIns="47856" rIns="95710" bIns="47856" numCol="1" anchor="b" anchorCtr="0" compatLnSpc="1">
            <a:prstTxWarp prst="textNoShape">
              <a:avLst/>
            </a:prstTxWarp>
          </a:bodyPr>
          <a:lstStyle>
            <a:lvl1pPr defTabSz="958387">
              <a:spcBef>
                <a:spcPct val="0"/>
              </a:spcBef>
              <a:defRPr sz="1300">
                <a:latin typeface="Times New Roman" charset="0"/>
              </a:defRPr>
            </a:lvl1pPr>
          </a:lstStyle>
          <a:p>
            <a:pPr>
              <a:defRPr/>
            </a:pPr>
            <a:endParaRPr lang="en-US"/>
          </a:p>
        </p:txBody>
      </p:sp>
      <p:sp>
        <p:nvSpPr>
          <p:cNvPr id="2355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5710" tIns="47856" rIns="95710" bIns="47856" numCol="1" anchor="b" anchorCtr="0" compatLnSpc="1">
            <a:prstTxWarp prst="textNoShape">
              <a:avLst/>
            </a:prstTxWarp>
          </a:bodyPr>
          <a:lstStyle>
            <a:lvl1pPr algn="r" defTabSz="958387">
              <a:spcBef>
                <a:spcPct val="0"/>
              </a:spcBef>
              <a:defRPr sz="1300">
                <a:latin typeface="Times New Roman" charset="0"/>
              </a:defRPr>
            </a:lvl1pPr>
          </a:lstStyle>
          <a:p>
            <a:pPr>
              <a:defRPr/>
            </a:pPr>
            <a:fld id="{53D8C901-FCE4-457F-8F3E-D8E969E75742}" type="slidenum">
              <a:rPr lang="en-US"/>
              <a:pPr>
                <a:defRPr/>
              </a:pPr>
              <a:t>‹#›</a:t>
            </a:fld>
            <a:endParaRPr lang="en-US"/>
          </a:p>
        </p:txBody>
      </p:sp>
    </p:spTree>
    <p:extLst>
      <p:ext uri="{BB962C8B-B14F-4D97-AF65-F5344CB8AC3E}">
        <p14:creationId xmlns:p14="http://schemas.microsoft.com/office/powerpoint/2010/main" val="2486896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lvl1pPr defTabSz="958387">
              <a:spcBef>
                <a:spcPct val="0"/>
              </a:spcBef>
              <a:defRPr sz="1300">
                <a:latin typeface="Times New Roman" charset="0"/>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lvl1pPr algn="r" defTabSz="958387">
              <a:spcBef>
                <a:spcPct val="0"/>
              </a:spcBef>
              <a:defRPr sz="1300">
                <a:latin typeface="Times New Roman"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460375" y="719138"/>
            <a:ext cx="6400800" cy="360203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74725" y="4557713"/>
            <a:ext cx="5365750" cy="4324350"/>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5710" tIns="47856" rIns="95710" bIns="47856" numCol="1" anchor="b" anchorCtr="0" compatLnSpc="1">
            <a:prstTxWarp prst="textNoShape">
              <a:avLst/>
            </a:prstTxWarp>
          </a:bodyPr>
          <a:lstStyle>
            <a:lvl1pPr defTabSz="958387">
              <a:spcBef>
                <a:spcPct val="0"/>
              </a:spcBef>
              <a:defRPr sz="1300">
                <a:latin typeface="Times New Roman" charset="0"/>
              </a:defRPr>
            </a:lvl1pPr>
          </a:lstStyle>
          <a:p>
            <a:pPr>
              <a:defRPr/>
            </a:pPr>
            <a:endParaRPr lang="en-US"/>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5710" tIns="47856" rIns="95710" bIns="47856" numCol="1" anchor="b" anchorCtr="0" compatLnSpc="1">
            <a:prstTxWarp prst="textNoShape">
              <a:avLst/>
            </a:prstTxWarp>
          </a:bodyPr>
          <a:lstStyle>
            <a:lvl1pPr algn="r" defTabSz="958387">
              <a:spcBef>
                <a:spcPct val="0"/>
              </a:spcBef>
              <a:defRPr sz="1300">
                <a:latin typeface="Times New Roman" charset="0"/>
              </a:defRPr>
            </a:lvl1pPr>
          </a:lstStyle>
          <a:p>
            <a:pPr>
              <a:defRPr/>
            </a:pPr>
            <a:fld id="{8AA78D54-4364-461D-AF1C-69B816DFA6AA}" type="slidenum">
              <a:rPr lang="en-US"/>
              <a:pPr>
                <a:defRPr/>
              </a:pPr>
              <a:t>‹#›</a:t>
            </a:fld>
            <a:endParaRPr lang="en-US"/>
          </a:p>
        </p:txBody>
      </p:sp>
    </p:spTree>
    <p:extLst>
      <p:ext uri="{BB962C8B-B14F-4D97-AF65-F5344CB8AC3E}">
        <p14:creationId xmlns:p14="http://schemas.microsoft.com/office/powerpoint/2010/main" val="11838071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Times New Roman" pitchFamily="18" charset="0"/>
        <a:ea typeface="+mn-ea"/>
        <a:cs typeface="+mn-cs"/>
      </a:defRPr>
    </a:lvl1pPr>
    <a:lvl2pPr marL="651203" algn="l" rtl="0" eaLnBrk="0" fontAlgn="base" hangingPunct="0">
      <a:spcBef>
        <a:spcPct val="30000"/>
      </a:spcBef>
      <a:spcAft>
        <a:spcPct val="0"/>
      </a:spcAft>
      <a:defRPr sz="1700" kern="1200">
        <a:solidFill>
          <a:schemeClr val="tx1"/>
        </a:solidFill>
        <a:latin typeface="Times New Roman" pitchFamily="18" charset="0"/>
        <a:ea typeface="+mn-ea"/>
        <a:cs typeface="+mn-cs"/>
      </a:defRPr>
    </a:lvl2pPr>
    <a:lvl3pPr marL="1304443" algn="l" rtl="0" eaLnBrk="0" fontAlgn="base" hangingPunct="0">
      <a:spcBef>
        <a:spcPct val="30000"/>
      </a:spcBef>
      <a:spcAft>
        <a:spcPct val="0"/>
      </a:spcAft>
      <a:defRPr sz="1700" kern="1200">
        <a:solidFill>
          <a:schemeClr val="tx1"/>
        </a:solidFill>
        <a:latin typeface="Times New Roman" pitchFamily="18" charset="0"/>
        <a:ea typeface="+mn-ea"/>
        <a:cs typeface="+mn-cs"/>
      </a:defRPr>
    </a:lvl3pPr>
    <a:lvl4pPr marL="1957682" algn="l" rtl="0" eaLnBrk="0" fontAlgn="base" hangingPunct="0">
      <a:spcBef>
        <a:spcPct val="30000"/>
      </a:spcBef>
      <a:spcAft>
        <a:spcPct val="0"/>
      </a:spcAft>
      <a:defRPr sz="1700" kern="1200">
        <a:solidFill>
          <a:schemeClr val="tx1"/>
        </a:solidFill>
        <a:latin typeface="Times New Roman" pitchFamily="18" charset="0"/>
        <a:ea typeface="+mn-ea"/>
        <a:cs typeface="+mn-cs"/>
      </a:defRPr>
    </a:lvl4pPr>
    <a:lvl5pPr marL="2610922" algn="l" rtl="0" eaLnBrk="0" fontAlgn="base" hangingPunct="0">
      <a:spcBef>
        <a:spcPct val="30000"/>
      </a:spcBef>
      <a:spcAft>
        <a:spcPct val="0"/>
      </a:spcAft>
      <a:defRPr sz="1700" kern="1200">
        <a:solidFill>
          <a:schemeClr val="tx1"/>
        </a:solidFill>
        <a:latin typeface="Times New Roman" pitchFamily="18" charset="0"/>
        <a:ea typeface="+mn-ea"/>
        <a:cs typeface="+mn-cs"/>
      </a:defRPr>
    </a:lvl5pPr>
    <a:lvl6pPr marL="3265071" algn="l" defTabSz="1306028" rtl="0" eaLnBrk="1" latinLnBrk="0" hangingPunct="1">
      <a:defRPr sz="1700" kern="1200">
        <a:solidFill>
          <a:schemeClr val="tx1"/>
        </a:solidFill>
        <a:latin typeface="+mn-lt"/>
        <a:ea typeface="+mn-ea"/>
        <a:cs typeface="+mn-cs"/>
      </a:defRPr>
    </a:lvl6pPr>
    <a:lvl7pPr marL="3918085" algn="l" defTabSz="1306028" rtl="0" eaLnBrk="1" latinLnBrk="0" hangingPunct="1">
      <a:defRPr sz="1700" kern="1200">
        <a:solidFill>
          <a:schemeClr val="tx1"/>
        </a:solidFill>
        <a:latin typeface="+mn-lt"/>
        <a:ea typeface="+mn-ea"/>
        <a:cs typeface="+mn-cs"/>
      </a:defRPr>
    </a:lvl7pPr>
    <a:lvl8pPr marL="4571100" algn="l" defTabSz="1306028" rtl="0" eaLnBrk="1" latinLnBrk="0" hangingPunct="1">
      <a:defRPr sz="1700" kern="1200">
        <a:solidFill>
          <a:schemeClr val="tx1"/>
        </a:solidFill>
        <a:latin typeface="+mn-lt"/>
        <a:ea typeface="+mn-ea"/>
        <a:cs typeface="+mn-cs"/>
      </a:defRPr>
    </a:lvl8pPr>
    <a:lvl9pPr marL="5224114" algn="l" defTabSz="1306028"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2E5CC985-4E58-40A6-9895-D744AE667FA6}" type="slidenum">
              <a:rPr lang="en-US" sz="1300">
                <a:latin typeface="Times New Roman" charset="0"/>
              </a:rPr>
              <a:pPr algn="r" defTabSz="957263">
                <a:spcBef>
                  <a:spcPct val="0"/>
                </a:spcBef>
              </a:pPr>
              <a:t>1</a:t>
            </a:fld>
            <a:endParaRPr lang="en-US" sz="1300">
              <a:latin typeface="Times New Roman" charset="0"/>
            </a:endParaRPr>
          </a:p>
        </p:txBody>
      </p:sp>
      <p:sp>
        <p:nvSpPr>
          <p:cNvPr id="16387" name="Rectangle 1026"/>
          <p:cNvSpPr>
            <a:spLocks noGrp="1" noRot="1" noChangeAspect="1" noChangeArrowheads="1" noTextEdit="1"/>
          </p:cNvSpPr>
          <p:nvPr>
            <p:ph type="sldImg"/>
          </p:nvPr>
        </p:nvSpPr>
        <p:spPr>
          <a:xfrm>
            <a:off x="460375" y="719138"/>
            <a:ext cx="6400800" cy="3602037"/>
          </a:xfrm>
          <a:ln/>
        </p:spPr>
      </p:sp>
      <p:sp>
        <p:nvSpPr>
          <p:cNvPr id="16388"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153737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16</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4017428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2E5CC985-4E58-40A6-9895-D744AE667FA6}" type="slidenum">
              <a:rPr lang="en-US" sz="1300">
                <a:latin typeface="Times New Roman" charset="0"/>
              </a:rPr>
              <a:pPr algn="r" defTabSz="957263">
                <a:spcBef>
                  <a:spcPct val="0"/>
                </a:spcBef>
              </a:pPr>
              <a:t>17</a:t>
            </a:fld>
            <a:endParaRPr lang="en-US" sz="1300">
              <a:latin typeface="Times New Roman" charset="0"/>
            </a:endParaRPr>
          </a:p>
        </p:txBody>
      </p:sp>
      <p:sp>
        <p:nvSpPr>
          <p:cNvPr id="16387" name="Rectangle 1026"/>
          <p:cNvSpPr>
            <a:spLocks noGrp="1" noRot="1" noChangeAspect="1" noChangeArrowheads="1" noTextEdit="1"/>
          </p:cNvSpPr>
          <p:nvPr>
            <p:ph type="sldImg"/>
          </p:nvPr>
        </p:nvSpPr>
        <p:spPr>
          <a:xfrm>
            <a:off x="460375" y="719138"/>
            <a:ext cx="6400800" cy="3602037"/>
          </a:xfrm>
          <a:ln/>
        </p:spPr>
      </p:sp>
      <p:sp>
        <p:nvSpPr>
          <p:cNvPr id="16388"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150858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FCFB7E46-2F1D-4E2F-BD7E-E7354CFD8279}" type="slidenum">
              <a:rPr lang="en-US" sz="1300">
                <a:latin typeface="Times New Roman" charset="0"/>
              </a:rPr>
              <a:pPr algn="r" defTabSz="957263">
                <a:spcBef>
                  <a:spcPct val="0"/>
                </a:spcBef>
              </a:pPr>
              <a:t>3</a:t>
            </a:fld>
            <a:endParaRPr lang="en-US" sz="1300">
              <a:latin typeface="Times New Roman" charset="0"/>
            </a:endParaRPr>
          </a:p>
        </p:txBody>
      </p:sp>
      <p:sp>
        <p:nvSpPr>
          <p:cNvPr id="19459" name="Rectangle 1026"/>
          <p:cNvSpPr>
            <a:spLocks noGrp="1" noRot="1" noChangeAspect="1" noChangeArrowheads="1" noTextEdit="1"/>
          </p:cNvSpPr>
          <p:nvPr>
            <p:ph type="sldImg"/>
          </p:nvPr>
        </p:nvSpPr>
        <p:spPr>
          <a:xfrm>
            <a:off x="460375" y="719138"/>
            <a:ext cx="6400800" cy="3602037"/>
          </a:xfrm>
          <a:ln/>
        </p:spPr>
      </p:sp>
      <p:sp>
        <p:nvSpPr>
          <p:cNvPr id="19460"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352303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FCFB7E46-2F1D-4E2F-BD7E-E7354CFD8279}" type="slidenum">
              <a:rPr lang="en-US" sz="1300">
                <a:latin typeface="Times New Roman" charset="0"/>
              </a:rPr>
              <a:pPr algn="r" defTabSz="957263">
                <a:spcBef>
                  <a:spcPct val="0"/>
                </a:spcBef>
              </a:pPr>
              <a:t>4</a:t>
            </a:fld>
            <a:endParaRPr lang="en-US" sz="1300">
              <a:latin typeface="Times New Roman" charset="0"/>
            </a:endParaRPr>
          </a:p>
        </p:txBody>
      </p:sp>
      <p:sp>
        <p:nvSpPr>
          <p:cNvPr id="19459" name="Rectangle 1026"/>
          <p:cNvSpPr>
            <a:spLocks noGrp="1" noRot="1" noChangeAspect="1" noChangeArrowheads="1" noTextEdit="1"/>
          </p:cNvSpPr>
          <p:nvPr>
            <p:ph type="sldImg"/>
          </p:nvPr>
        </p:nvSpPr>
        <p:spPr>
          <a:xfrm>
            <a:off x="460375" y="719138"/>
            <a:ext cx="6400800" cy="3602037"/>
          </a:xfrm>
          <a:ln/>
        </p:spPr>
      </p:sp>
      <p:sp>
        <p:nvSpPr>
          <p:cNvPr id="19460"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387256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FCFB7E46-2F1D-4E2F-BD7E-E7354CFD8279}" type="slidenum">
              <a:rPr lang="en-US" sz="1300">
                <a:latin typeface="Times New Roman" charset="0"/>
              </a:rPr>
              <a:pPr algn="r" defTabSz="957263">
                <a:spcBef>
                  <a:spcPct val="0"/>
                </a:spcBef>
              </a:pPr>
              <a:t>5</a:t>
            </a:fld>
            <a:endParaRPr lang="en-US" sz="1300">
              <a:latin typeface="Times New Roman" charset="0"/>
            </a:endParaRPr>
          </a:p>
        </p:txBody>
      </p:sp>
      <p:sp>
        <p:nvSpPr>
          <p:cNvPr id="19459" name="Rectangle 1026"/>
          <p:cNvSpPr>
            <a:spLocks noGrp="1" noRot="1" noChangeAspect="1" noChangeArrowheads="1" noTextEdit="1"/>
          </p:cNvSpPr>
          <p:nvPr>
            <p:ph type="sldImg"/>
          </p:nvPr>
        </p:nvSpPr>
        <p:spPr>
          <a:xfrm>
            <a:off x="460375" y="719138"/>
            <a:ext cx="6400800" cy="3602037"/>
          </a:xfrm>
          <a:ln/>
        </p:spPr>
      </p:sp>
      <p:sp>
        <p:nvSpPr>
          <p:cNvPr id="19460"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3755452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11</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3680749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12</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227755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13</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3311574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14</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2738206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15</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92351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77" indent="0" algn="ctr">
              <a:buNone/>
              <a:defRPr>
                <a:solidFill>
                  <a:schemeClr val="tx1">
                    <a:tint val="75000"/>
                  </a:schemeClr>
                </a:solidFill>
              </a:defRPr>
            </a:lvl2pPr>
            <a:lvl3pPr marL="1306155" indent="0" algn="ctr">
              <a:buNone/>
              <a:defRPr>
                <a:solidFill>
                  <a:schemeClr val="tx1">
                    <a:tint val="75000"/>
                  </a:schemeClr>
                </a:solidFill>
              </a:defRPr>
            </a:lvl3pPr>
            <a:lvl4pPr marL="1959233" indent="0" algn="ctr">
              <a:buNone/>
              <a:defRPr>
                <a:solidFill>
                  <a:schemeClr val="tx1">
                    <a:tint val="75000"/>
                  </a:schemeClr>
                </a:solidFill>
              </a:defRPr>
            </a:lvl4pPr>
            <a:lvl5pPr marL="2612311" indent="0" algn="ctr">
              <a:buNone/>
              <a:defRPr>
                <a:solidFill>
                  <a:schemeClr val="tx1">
                    <a:tint val="75000"/>
                  </a:schemeClr>
                </a:solidFill>
              </a:defRPr>
            </a:lvl5pPr>
            <a:lvl6pPr marL="3265388" indent="0" algn="ctr">
              <a:buNone/>
              <a:defRPr>
                <a:solidFill>
                  <a:schemeClr val="tx1">
                    <a:tint val="75000"/>
                  </a:schemeClr>
                </a:solidFill>
              </a:defRPr>
            </a:lvl6pPr>
            <a:lvl7pPr marL="3918465" indent="0" algn="ctr">
              <a:buNone/>
              <a:defRPr>
                <a:solidFill>
                  <a:schemeClr val="tx1">
                    <a:tint val="75000"/>
                  </a:schemeClr>
                </a:solidFill>
              </a:defRPr>
            </a:lvl7pPr>
            <a:lvl8pPr marL="4571543" indent="0" algn="ctr">
              <a:buNone/>
              <a:defRPr>
                <a:solidFill>
                  <a:schemeClr val="tx1">
                    <a:tint val="75000"/>
                  </a:schemeClr>
                </a:solidFill>
              </a:defRPr>
            </a:lvl8pPr>
            <a:lvl9pPr marL="52246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3" y="396240"/>
            <a:ext cx="15557499"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lanning &amp; Building Master">
    <p:bg>
      <p:bgPr>
        <a:blipFill>
          <a:blip r:embed="rId2" cstate="print">
            <a:duotone>
              <a:schemeClr val="bg1">
                <a:shade val="90000"/>
                <a:satMod val="150000"/>
              </a:schemeClr>
              <a:schemeClr val="bg1">
                <a:tint val="88000"/>
                <a:satMod val="150000"/>
              </a:schemeClr>
            </a:duotone>
            <a:lum bright="100000"/>
          </a:blip>
          <a:tile tx="0" ty="0" sx="65000" sy="65000" flip="none" algn="tl"/>
        </a:blipFill>
        <a:effectLst/>
      </p:bgPr>
    </p:bg>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p>
        </p:txBody>
      </p:sp>
      <p:sp>
        <p:nvSpPr>
          <p:cNvPr id="11" name="Date Placeholder 9"/>
          <p:cNvSpPr>
            <a:spLocks noGrp="1"/>
          </p:cNvSpPr>
          <p:nvPr>
            <p:ph type="dt" sz="half" idx="10"/>
          </p:nvPr>
        </p:nvSpPr>
        <p:spPr/>
        <p:txBody>
          <a:bodyPr/>
          <a:lstStyle>
            <a:lvl1pPr>
              <a:defRPr/>
            </a:lvl1pPr>
          </a:lstStyle>
          <a:p>
            <a:pPr>
              <a:defRPr/>
            </a:pPr>
            <a:endParaRPr lang="en-US"/>
          </a:p>
        </p:txBody>
      </p:sp>
      <p:sp>
        <p:nvSpPr>
          <p:cNvPr id="12" name="Footer Placeholder 21"/>
          <p:cNvSpPr>
            <a:spLocks noGrp="1"/>
          </p:cNvSpPr>
          <p:nvPr>
            <p:ph type="ftr" sz="quarter" idx="11"/>
          </p:nvPr>
        </p:nvSpPr>
        <p:spPr/>
        <p:txBody>
          <a:bodyPr/>
          <a:lstStyle>
            <a:lvl1pPr>
              <a:defRPr/>
            </a:lvl1pPr>
          </a:lstStyle>
          <a:p>
            <a:pPr>
              <a:defRPr/>
            </a:pPr>
            <a:endParaRPr lang="en-US"/>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pPr>
                <a:defRPr/>
              </a:pPr>
              <a:t>‹#›</a:t>
            </a:fld>
            <a:endParaRPr lang="en-US"/>
          </a:p>
        </p:txBody>
      </p:sp>
      <p:pic>
        <p:nvPicPr>
          <p:cNvPr id="6" name="Picture 5" descr="SMC_Logo_WORD.png"/>
          <p:cNvPicPr>
            <a:picLocks noChangeAspect="1"/>
          </p:cNvPicPr>
          <p:nvPr userDrawn="1"/>
        </p:nvPicPr>
        <p:blipFill>
          <a:blip r:embed="rId3" cstate="print"/>
          <a:stretch>
            <a:fillRect/>
          </a:stretch>
        </p:blipFill>
        <p:spPr>
          <a:xfrm>
            <a:off x="177505" y="184763"/>
            <a:ext cx="1444752" cy="144475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p>
        </p:txBody>
      </p:sp>
      <p:sp>
        <p:nvSpPr>
          <p:cNvPr id="11" name="Date Placeholder 9"/>
          <p:cNvSpPr>
            <a:spLocks noGrp="1"/>
          </p:cNvSpPr>
          <p:nvPr>
            <p:ph type="dt" sz="half" idx="10"/>
          </p:nvPr>
        </p:nvSpPr>
        <p:spPr/>
        <p:txBody>
          <a:bodyPr/>
          <a:lstStyle>
            <a:lvl1pPr>
              <a:defRPr/>
            </a:lvl1pPr>
          </a:lstStyle>
          <a:p>
            <a:pPr>
              <a:defRPr/>
            </a:pPr>
            <a:endParaRPr lang="en-US"/>
          </a:p>
        </p:txBody>
      </p:sp>
      <p:sp>
        <p:nvSpPr>
          <p:cNvPr id="12" name="Footer Placeholder 21"/>
          <p:cNvSpPr>
            <a:spLocks noGrp="1"/>
          </p:cNvSpPr>
          <p:nvPr>
            <p:ph type="ftr" sz="quarter" idx="11"/>
          </p:nvPr>
        </p:nvSpPr>
        <p:spPr/>
        <p:txBody>
          <a:bodyPr/>
          <a:lstStyle>
            <a:lvl1pPr>
              <a:defRPr/>
            </a:lvl1pPr>
          </a:lstStyle>
          <a:p>
            <a:pPr>
              <a:defRPr/>
            </a:pPr>
            <a:endParaRPr lang="en-US"/>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p>
        </p:txBody>
      </p:sp>
      <p:sp>
        <p:nvSpPr>
          <p:cNvPr id="11" name="Date Placeholder 9"/>
          <p:cNvSpPr>
            <a:spLocks noGrp="1"/>
          </p:cNvSpPr>
          <p:nvPr>
            <p:ph type="dt" sz="half" idx="10"/>
          </p:nvPr>
        </p:nvSpPr>
        <p:spPr/>
        <p:txBody>
          <a:bodyPr/>
          <a:lstStyle>
            <a:lvl1pPr>
              <a:defRPr/>
            </a:lvl1pPr>
          </a:lstStyle>
          <a:p>
            <a:pPr>
              <a:defRPr/>
            </a:pPr>
            <a:endParaRPr lang="en-US"/>
          </a:p>
        </p:txBody>
      </p:sp>
      <p:sp>
        <p:nvSpPr>
          <p:cNvPr id="12" name="Footer Placeholder 21"/>
          <p:cNvSpPr>
            <a:spLocks noGrp="1"/>
          </p:cNvSpPr>
          <p:nvPr>
            <p:ph type="ftr" sz="quarter" idx="11"/>
          </p:nvPr>
        </p:nvSpPr>
        <p:spPr/>
        <p:txBody>
          <a:bodyPr/>
          <a:lstStyle>
            <a:lvl1pPr>
              <a:defRPr/>
            </a:lvl1pPr>
          </a:lstStyle>
          <a:p>
            <a:pPr>
              <a:defRPr/>
            </a:pPr>
            <a:endParaRPr lang="en-US"/>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77" indent="0" algn="ctr">
              <a:buNone/>
              <a:defRPr>
                <a:solidFill>
                  <a:schemeClr val="tx1">
                    <a:tint val="75000"/>
                  </a:schemeClr>
                </a:solidFill>
              </a:defRPr>
            </a:lvl2pPr>
            <a:lvl3pPr marL="1306155" indent="0" algn="ctr">
              <a:buNone/>
              <a:defRPr>
                <a:solidFill>
                  <a:schemeClr val="tx1">
                    <a:tint val="75000"/>
                  </a:schemeClr>
                </a:solidFill>
              </a:defRPr>
            </a:lvl3pPr>
            <a:lvl4pPr marL="1959233" indent="0" algn="ctr">
              <a:buNone/>
              <a:defRPr>
                <a:solidFill>
                  <a:schemeClr val="tx1">
                    <a:tint val="75000"/>
                  </a:schemeClr>
                </a:solidFill>
              </a:defRPr>
            </a:lvl4pPr>
            <a:lvl5pPr marL="2612311" indent="0" algn="ctr">
              <a:buNone/>
              <a:defRPr>
                <a:solidFill>
                  <a:schemeClr val="tx1">
                    <a:tint val="75000"/>
                  </a:schemeClr>
                </a:solidFill>
              </a:defRPr>
            </a:lvl5pPr>
            <a:lvl6pPr marL="3265388" indent="0" algn="ctr">
              <a:buNone/>
              <a:defRPr>
                <a:solidFill>
                  <a:schemeClr val="tx1">
                    <a:tint val="75000"/>
                  </a:schemeClr>
                </a:solidFill>
              </a:defRPr>
            </a:lvl6pPr>
            <a:lvl7pPr marL="3918465" indent="0" algn="ctr">
              <a:buNone/>
              <a:defRPr>
                <a:solidFill>
                  <a:schemeClr val="tx1">
                    <a:tint val="75000"/>
                  </a:schemeClr>
                </a:solidFill>
              </a:defRPr>
            </a:lvl7pPr>
            <a:lvl8pPr marL="4571543" indent="0" algn="ctr">
              <a:buNone/>
              <a:defRPr>
                <a:solidFill>
                  <a:schemeClr val="tx1">
                    <a:tint val="75000"/>
                  </a:schemeClr>
                </a:solidFill>
              </a:defRPr>
            </a:lvl8pPr>
            <a:lvl9pPr marL="52246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7188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293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77" indent="0">
              <a:buNone/>
              <a:defRPr sz="2600">
                <a:solidFill>
                  <a:schemeClr val="tx1">
                    <a:tint val="75000"/>
                  </a:schemeClr>
                </a:solidFill>
              </a:defRPr>
            </a:lvl2pPr>
            <a:lvl3pPr marL="1306155" indent="0">
              <a:buNone/>
              <a:defRPr sz="2300">
                <a:solidFill>
                  <a:schemeClr val="tx1">
                    <a:tint val="75000"/>
                  </a:schemeClr>
                </a:solidFill>
              </a:defRPr>
            </a:lvl3pPr>
            <a:lvl4pPr marL="1959233" indent="0">
              <a:buNone/>
              <a:defRPr sz="2000">
                <a:solidFill>
                  <a:schemeClr val="tx1">
                    <a:tint val="75000"/>
                  </a:schemeClr>
                </a:solidFill>
              </a:defRPr>
            </a:lvl4pPr>
            <a:lvl5pPr marL="2612311" indent="0">
              <a:buNone/>
              <a:defRPr sz="2000">
                <a:solidFill>
                  <a:schemeClr val="tx1">
                    <a:tint val="75000"/>
                  </a:schemeClr>
                </a:solidFill>
              </a:defRPr>
            </a:lvl5pPr>
            <a:lvl6pPr marL="3265388" indent="0">
              <a:buNone/>
              <a:defRPr sz="2000">
                <a:solidFill>
                  <a:schemeClr val="tx1">
                    <a:tint val="75000"/>
                  </a:schemeClr>
                </a:solidFill>
              </a:defRPr>
            </a:lvl6pPr>
            <a:lvl7pPr marL="3918465" indent="0">
              <a:buNone/>
              <a:defRPr sz="2000">
                <a:solidFill>
                  <a:schemeClr val="tx1">
                    <a:tint val="75000"/>
                  </a:schemeClr>
                </a:solidFill>
              </a:defRPr>
            </a:lvl7pPr>
            <a:lvl8pPr marL="4571543" indent="0">
              <a:buNone/>
              <a:defRPr sz="2000">
                <a:solidFill>
                  <a:schemeClr val="tx1">
                    <a:tint val="75000"/>
                  </a:schemeClr>
                </a:solidFill>
              </a:defRPr>
            </a:lvl8pPr>
            <a:lvl9pPr marL="5224620"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5502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2"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41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057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2500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6681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0"/>
            <a:ext cx="4813301" cy="5629276"/>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2161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77" indent="0">
              <a:buNone/>
              <a:defRPr sz="4000"/>
            </a:lvl2pPr>
            <a:lvl3pPr marL="1306155" indent="0">
              <a:buNone/>
              <a:defRPr sz="3400"/>
            </a:lvl3pPr>
            <a:lvl4pPr marL="1959233" indent="0">
              <a:buNone/>
              <a:defRPr sz="2900"/>
            </a:lvl4pPr>
            <a:lvl5pPr marL="2612311" indent="0">
              <a:buNone/>
              <a:defRPr sz="2900"/>
            </a:lvl5pPr>
            <a:lvl6pPr marL="3265388" indent="0">
              <a:buNone/>
              <a:defRPr sz="2900"/>
            </a:lvl6pPr>
            <a:lvl7pPr marL="3918465" indent="0">
              <a:buNone/>
              <a:defRPr sz="2900"/>
            </a:lvl7pPr>
            <a:lvl8pPr marL="4571543" indent="0">
              <a:buNone/>
              <a:defRPr sz="2900"/>
            </a:lvl8pPr>
            <a:lvl9pPr marL="5224620" indent="0">
              <a:buNone/>
              <a:defRPr sz="2900"/>
            </a:lvl9pPr>
          </a:lstStyle>
          <a:p>
            <a:r>
              <a:rPr lang="en-US"/>
              <a:t>Click icon to add picture</a:t>
            </a: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8329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7180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3" y="396240"/>
            <a:ext cx="15557499"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1347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Planning &amp; Building Master">
    <p:bg>
      <p:bgPr>
        <a:blipFill>
          <a:blip r:embed="rId2" cstate="print">
            <a:duotone>
              <a:schemeClr val="bg1">
                <a:shade val="90000"/>
                <a:satMod val="150000"/>
              </a:schemeClr>
              <a:schemeClr val="bg1">
                <a:tint val="88000"/>
                <a:satMod val="150000"/>
              </a:schemeClr>
            </a:duotone>
            <a:lum bright="100000"/>
          </a:blip>
          <a:tile tx="0" ty="0" sx="65000" sy="65000" flip="none" algn="tl"/>
        </a:blipFill>
        <a:effectLst/>
      </p:bgPr>
    </p:bg>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pic>
        <p:nvPicPr>
          <p:cNvPr id="6" name="Picture 5" descr="SMC_Logo_WORD.png"/>
          <p:cNvPicPr>
            <a:picLocks noChangeAspect="1"/>
          </p:cNvPicPr>
          <p:nvPr userDrawn="1"/>
        </p:nvPicPr>
        <p:blipFill>
          <a:blip r:embed="rId3" cstate="print"/>
          <a:stretch>
            <a:fillRect/>
          </a:stretch>
        </p:blipFill>
        <p:spPr>
          <a:xfrm>
            <a:off x="177505" y="184763"/>
            <a:ext cx="1444752" cy="1444752"/>
          </a:xfrm>
          <a:prstGeom prst="rect">
            <a:avLst/>
          </a:prstGeom>
        </p:spPr>
      </p:pic>
    </p:spTree>
    <p:extLst>
      <p:ext uri="{BB962C8B-B14F-4D97-AF65-F5344CB8AC3E}">
        <p14:creationId xmlns:p14="http://schemas.microsoft.com/office/powerpoint/2010/main" val="400656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233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1348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6184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77" indent="0">
              <a:buNone/>
              <a:defRPr sz="2600">
                <a:solidFill>
                  <a:schemeClr val="tx1">
                    <a:tint val="75000"/>
                  </a:schemeClr>
                </a:solidFill>
              </a:defRPr>
            </a:lvl2pPr>
            <a:lvl3pPr marL="1306155" indent="0">
              <a:buNone/>
              <a:defRPr sz="2300">
                <a:solidFill>
                  <a:schemeClr val="tx1">
                    <a:tint val="75000"/>
                  </a:schemeClr>
                </a:solidFill>
              </a:defRPr>
            </a:lvl3pPr>
            <a:lvl4pPr marL="1959233" indent="0">
              <a:buNone/>
              <a:defRPr sz="2000">
                <a:solidFill>
                  <a:schemeClr val="tx1">
                    <a:tint val="75000"/>
                  </a:schemeClr>
                </a:solidFill>
              </a:defRPr>
            </a:lvl4pPr>
            <a:lvl5pPr marL="2612311" indent="0">
              <a:buNone/>
              <a:defRPr sz="2000">
                <a:solidFill>
                  <a:schemeClr val="tx1">
                    <a:tint val="75000"/>
                  </a:schemeClr>
                </a:solidFill>
              </a:defRPr>
            </a:lvl5pPr>
            <a:lvl6pPr marL="3265388" indent="0">
              <a:buNone/>
              <a:defRPr sz="2000">
                <a:solidFill>
                  <a:schemeClr val="tx1">
                    <a:tint val="75000"/>
                  </a:schemeClr>
                </a:solidFill>
              </a:defRPr>
            </a:lvl6pPr>
            <a:lvl7pPr marL="3918465" indent="0">
              <a:buNone/>
              <a:defRPr sz="2000">
                <a:solidFill>
                  <a:schemeClr val="tx1">
                    <a:tint val="75000"/>
                  </a:schemeClr>
                </a:solidFill>
              </a:defRPr>
            </a:lvl7pPr>
            <a:lvl8pPr marL="4571543" indent="0">
              <a:buNone/>
              <a:defRPr sz="2000">
                <a:solidFill>
                  <a:schemeClr val="tx1">
                    <a:tint val="75000"/>
                  </a:schemeClr>
                </a:solidFill>
              </a:defRPr>
            </a:lvl8pPr>
            <a:lvl9pPr marL="5224620"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0254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77" indent="0" algn="ctr">
              <a:buNone/>
              <a:defRPr>
                <a:solidFill>
                  <a:schemeClr val="tx1">
                    <a:tint val="75000"/>
                  </a:schemeClr>
                </a:solidFill>
              </a:defRPr>
            </a:lvl2pPr>
            <a:lvl3pPr marL="1306155" indent="0" algn="ctr">
              <a:buNone/>
              <a:defRPr>
                <a:solidFill>
                  <a:schemeClr val="tx1">
                    <a:tint val="75000"/>
                  </a:schemeClr>
                </a:solidFill>
              </a:defRPr>
            </a:lvl3pPr>
            <a:lvl4pPr marL="1959233" indent="0" algn="ctr">
              <a:buNone/>
              <a:defRPr>
                <a:solidFill>
                  <a:schemeClr val="tx1">
                    <a:tint val="75000"/>
                  </a:schemeClr>
                </a:solidFill>
              </a:defRPr>
            </a:lvl4pPr>
            <a:lvl5pPr marL="2612311" indent="0" algn="ctr">
              <a:buNone/>
              <a:defRPr>
                <a:solidFill>
                  <a:schemeClr val="tx1">
                    <a:tint val="75000"/>
                  </a:schemeClr>
                </a:solidFill>
              </a:defRPr>
            </a:lvl5pPr>
            <a:lvl6pPr marL="3265388" indent="0" algn="ctr">
              <a:buNone/>
              <a:defRPr>
                <a:solidFill>
                  <a:schemeClr val="tx1">
                    <a:tint val="75000"/>
                  </a:schemeClr>
                </a:solidFill>
              </a:defRPr>
            </a:lvl6pPr>
            <a:lvl7pPr marL="3918465" indent="0" algn="ctr">
              <a:buNone/>
              <a:defRPr>
                <a:solidFill>
                  <a:schemeClr val="tx1">
                    <a:tint val="75000"/>
                  </a:schemeClr>
                </a:solidFill>
              </a:defRPr>
            </a:lvl7pPr>
            <a:lvl8pPr marL="4571543" indent="0" algn="ctr">
              <a:buNone/>
              <a:defRPr>
                <a:solidFill>
                  <a:schemeClr val="tx1">
                    <a:tint val="75000"/>
                  </a:schemeClr>
                </a:solidFill>
              </a:defRPr>
            </a:lvl8pPr>
            <a:lvl9pPr marL="52246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0817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4706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77" indent="0">
              <a:buNone/>
              <a:defRPr sz="2600">
                <a:solidFill>
                  <a:schemeClr val="tx1">
                    <a:tint val="75000"/>
                  </a:schemeClr>
                </a:solidFill>
              </a:defRPr>
            </a:lvl2pPr>
            <a:lvl3pPr marL="1306155" indent="0">
              <a:buNone/>
              <a:defRPr sz="2300">
                <a:solidFill>
                  <a:schemeClr val="tx1">
                    <a:tint val="75000"/>
                  </a:schemeClr>
                </a:solidFill>
              </a:defRPr>
            </a:lvl3pPr>
            <a:lvl4pPr marL="1959233" indent="0">
              <a:buNone/>
              <a:defRPr sz="2000">
                <a:solidFill>
                  <a:schemeClr val="tx1">
                    <a:tint val="75000"/>
                  </a:schemeClr>
                </a:solidFill>
              </a:defRPr>
            </a:lvl4pPr>
            <a:lvl5pPr marL="2612311" indent="0">
              <a:buNone/>
              <a:defRPr sz="2000">
                <a:solidFill>
                  <a:schemeClr val="tx1">
                    <a:tint val="75000"/>
                  </a:schemeClr>
                </a:solidFill>
              </a:defRPr>
            </a:lvl5pPr>
            <a:lvl6pPr marL="3265388" indent="0">
              <a:buNone/>
              <a:defRPr sz="2000">
                <a:solidFill>
                  <a:schemeClr val="tx1">
                    <a:tint val="75000"/>
                  </a:schemeClr>
                </a:solidFill>
              </a:defRPr>
            </a:lvl6pPr>
            <a:lvl7pPr marL="3918465" indent="0">
              <a:buNone/>
              <a:defRPr sz="2000">
                <a:solidFill>
                  <a:schemeClr val="tx1">
                    <a:tint val="75000"/>
                  </a:schemeClr>
                </a:solidFill>
              </a:defRPr>
            </a:lvl7pPr>
            <a:lvl8pPr marL="4571543" indent="0">
              <a:buNone/>
              <a:defRPr sz="2000">
                <a:solidFill>
                  <a:schemeClr val="tx1">
                    <a:tint val="75000"/>
                  </a:schemeClr>
                </a:solidFill>
              </a:defRPr>
            </a:lvl8pPr>
            <a:lvl9pPr marL="5224620"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625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2"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3561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7096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297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6213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0"/>
            <a:ext cx="4813301" cy="5629276"/>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6040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77" indent="0">
              <a:buNone/>
              <a:defRPr sz="4000"/>
            </a:lvl2pPr>
            <a:lvl3pPr marL="1306155" indent="0">
              <a:buNone/>
              <a:defRPr sz="3400"/>
            </a:lvl3pPr>
            <a:lvl4pPr marL="1959233" indent="0">
              <a:buNone/>
              <a:defRPr sz="2900"/>
            </a:lvl4pPr>
            <a:lvl5pPr marL="2612311" indent="0">
              <a:buNone/>
              <a:defRPr sz="2900"/>
            </a:lvl5pPr>
            <a:lvl6pPr marL="3265388" indent="0">
              <a:buNone/>
              <a:defRPr sz="2900"/>
            </a:lvl6pPr>
            <a:lvl7pPr marL="3918465" indent="0">
              <a:buNone/>
              <a:defRPr sz="2900"/>
            </a:lvl7pPr>
            <a:lvl8pPr marL="4571543" indent="0">
              <a:buNone/>
              <a:defRPr sz="2900"/>
            </a:lvl8pPr>
            <a:lvl9pPr marL="5224620" indent="0">
              <a:buNone/>
              <a:defRPr sz="2900"/>
            </a:lvl9pPr>
          </a:lstStyle>
          <a:p>
            <a:r>
              <a:rPr lang="en-US"/>
              <a:t>Click icon to add picture</a:t>
            </a: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237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2"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6221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3" y="396240"/>
            <a:ext cx="15557499"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3537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Planning &amp; Building Master">
    <p:bg>
      <p:bgPr>
        <a:blipFill>
          <a:blip r:embed="rId2" cstate="print">
            <a:duotone>
              <a:schemeClr val="bg1">
                <a:shade val="90000"/>
                <a:satMod val="150000"/>
              </a:schemeClr>
              <a:schemeClr val="bg1">
                <a:tint val="88000"/>
                <a:satMod val="150000"/>
              </a:schemeClr>
            </a:duotone>
            <a:lum bright="100000"/>
          </a:blip>
          <a:tile tx="0" ty="0" sx="65000" sy="65000" flip="none" algn="tl"/>
        </a:blipFill>
        <a:effectLst/>
      </p:bgPr>
    </p:bg>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pic>
        <p:nvPicPr>
          <p:cNvPr id="6" name="Picture 5" descr="SMC_Logo_WORD.png"/>
          <p:cNvPicPr>
            <a:picLocks noChangeAspect="1"/>
          </p:cNvPicPr>
          <p:nvPr userDrawn="1"/>
        </p:nvPicPr>
        <p:blipFill>
          <a:blip r:embed="rId3" cstate="print"/>
          <a:stretch>
            <a:fillRect/>
          </a:stretch>
        </p:blipFill>
        <p:spPr>
          <a:xfrm>
            <a:off x="177505" y="184763"/>
            <a:ext cx="1444752" cy="1444752"/>
          </a:xfrm>
          <a:prstGeom prst="rect">
            <a:avLst/>
          </a:prstGeom>
        </p:spPr>
      </p:pic>
    </p:spTree>
    <p:extLst>
      <p:ext uri="{BB962C8B-B14F-4D97-AF65-F5344CB8AC3E}">
        <p14:creationId xmlns:p14="http://schemas.microsoft.com/office/powerpoint/2010/main" val="1527627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974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604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885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264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0"/>
            <a:ext cx="4813301" cy="5629276"/>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77" indent="0">
              <a:buNone/>
              <a:defRPr sz="4000"/>
            </a:lvl2pPr>
            <a:lvl3pPr marL="1306155" indent="0">
              <a:buNone/>
              <a:defRPr sz="3400"/>
            </a:lvl3pPr>
            <a:lvl4pPr marL="1959233" indent="0">
              <a:buNone/>
              <a:defRPr sz="2900"/>
            </a:lvl4pPr>
            <a:lvl5pPr marL="2612311" indent="0">
              <a:buNone/>
              <a:defRPr sz="2900"/>
            </a:lvl5pPr>
            <a:lvl6pPr marL="3265388" indent="0">
              <a:buNone/>
              <a:defRPr sz="2900"/>
            </a:lvl6pPr>
            <a:lvl7pPr marL="3918465" indent="0">
              <a:buNone/>
              <a:defRPr sz="2900"/>
            </a:lvl7pPr>
            <a:lvl8pPr marL="4571543" indent="0">
              <a:buNone/>
              <a:defRPr sz="2900"/>
            </a:lvl8pPr>
            <a:lvl9pPr marL="5224620" indent="0">
              <a:buNone/>
              <a:defRPr sz="2900"/>
            </a:lvl9pPr>
          </a:lstStyle>
          <a:p>
            <a:r>
              <a:rPr lang="en-US"/>
              <a:t>Click icon to add picture</a:t>
            </a: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15" tIns="65308" rIns="130615" bIns="65308"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15" tIns="65308" rIns="130615" bIns="653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130615" tIns="65308" rIns="130615" bIns="65308" rtlCol="0" anchor="ctr"/>
          <a:lstStyle>
            <a:lvl1pPr algn="l">
              <a:defRPr sz="17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130615" tIns="65308" rIns="130615" bIns="65308" rtlCol="0" anchor="ctr"/>
          <a:lstStyle>
            <a:lvl1pPr algn="ctr">
              <a:defRPr sz="17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130615" tIns="65308" rIns="130615" bIns="65308" rtlCol="0" anchor="ctr"/>
          <a:lstStyle>
            <a:lvl1pPr algn="r">
              <a:defRPr sz="1700">
                <a:solidFill>
                  <a:schemeClr val="tx1">
                    <a:tint val="75000"/>
                  </a:schemeClr>
                </a:solidFill>
              </a:defRPr>
            </a:lvl1pPr>
          </a:lstStyle>
          <a:p>
            <a:pPr>
              <a:defRPr/>
            </a:pPr>
            <a:fld id="{C35963E0-0A64-4576-888F-5E57A4610B13}" type="slidenum">
              <a:rPr lang="en-US" smtClean="0"/>
              <a:pPr>
                <a:defRPr/>
              </a:pPr>
              <a:t>‹#›</a:t>
            </a:fld>
            <a:endParaRPr lang="en-US"/>
          </a:p>
        </p:txBody>
      </p:sp>
      <p:sp>
        <p:nvSpPr>
          <p:cNvPr id="12" name="Freeform 11"/>
          <p:cNvSpPr>
            <a:spLocks/>
          </p:cNvSpPr>
          <p:nvPr userDrawn="1"/>
        </p:nvSpPr>
        <p:spPr bwMode="auto">
          <a:xfrm>
            <a:off x="-15240" y="-8573"/>
            <a:ext cx="14660880" cy="124968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B2B2B2">
                  <a:shade val="50000"/>
                  <a:alpha val="45000"/>
                  <a:satMod val="120000"/>
                </a:srgbClr>
              </a:gs>
              <a:gs pos="100000">
                <a:srgbClr val="969696">
                  <a:shade val="80000"/>
                  <a:alpha val="55000"/>
                  <a:satMod val="155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onstantia"/>
              <a:ea typeface="+mn-ea"/>
              <a:cs typeface="+mn-cs"/>
            </a:endParaRPr>
          </a:p>
        </p:txBody>
      </p:sp>
      <p:sp>
        <p:nvSpPr>
          <p:cNvPr id="13" name="Freeform 12"/>
          <p:cNvSpPr>
            <a:spLocks/>
          </p:cNvSpPr>
          <p:nvPr userDrawn="1"/>
        </p:nvSpPr>
        <p:spPr bwMode="auto">
          <a:xfrm>
            <a:off x="7010400" y="-8572"/>
            <a:ext cx="7620000" cy="76581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969696">
                  <a:shade val="50000"/>
                  <a:alpha val="30000"/>
                  <a:satMod val="130000"/>
                </a:srgbClr>
              </a:gs>
              <a:gs pos="80000">
                <a:srgbClr val="B2B2B2">
                  <a:shade val="75000"/>
                  <a:alpha val="45000"/>
                  <a:satMod val="140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onstantia"/>
              <a:ea typeface="+mn-ea"/>
              <a:cs typeface="+mn-cs"/>
            </a:endParaRPr>
          </a:p>
        </p:txBody>
      </p:sp>
      <p:grpSp>
        <p:nvGrpSpPr>
          <p:cNvPr id="14" name="Group 13"/>
          <p:cNvGrpSpPr/>
          <p:nvPr userDrawn="1"/>
        </p:nvGrpSpPr>
        <p:grpSpPr>
          <a:xfrm>
            <a:off x="-30427" y="242890"/>
            <a:ext cx="14688877" cy="779069"/>
            <a:chOff x="-19045" y="216550"/>
            <a:chExt cx="9180548" cy="649224"/>
          </a:xfrm>
        </p:grpSpPr>
        <p:sp>
          <p:nvSpPr>
            <p:cNvPr id="15" name="Freeform 14"/>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rgbClr val="969696">
                      <a:shade val="75000"/>
                    </a:srgbClr>
                  </a:gs>
                  <a:gs pos="86000">
                    <a:sysClr val="windowText" lastClr="000000">
                      <a:alpha val="29000"/>
                    </a:sysClr>
                  </a:gs>
                  <a:gs pos="16000">
                    <a:srgbClr val="B2B2B2">
                      <a:shade val="75000"/>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15"/>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rgbClr val="808080"/>
                  </a:gs>
                  <a:gs pos="44000">
                    <a:srgbClr val="DDDDDD"/>
                  </a:gs>
                  <a:gs pos="33000">
                    <a:srgbClr val="B2B2B2">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17" name="Picture 16" descr="SMC_Logo_WORD.png"/>
          <p:cNvPicPr>
            <a:picLocks noChangeAspect="1"/>
          </p:cNvPicPr>
          <p:nvPr userDrawn="1"/>
        </p:nvPicPr>
        <p:blipFill>
          <a:blip r:embed="rId16" cstate="print"/>
          <a:stretch>
            <a:fillRect/>
          </a:stretch>
        </p:blipFill>
        <p:spPr>
          <a:xfrm>
            <a:off x="177505" y="184763"/>
            <a:ext cx="1444752" cy="1444752"/>
          </a:xfrm>
          <a:prstGeom prst="rect">
            <a:avLst/>
          </a:prstGeom>
        </p:spPr>
      </p:pic>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8" r:id="rId14"/>
  </p:sldLayoutIdLst>
  <p:txStyles>
    <p:titleStyle>
      <a:lvl1pPr algn="ctr" defTabSz="1306155" rtl="0" eaLnBrk="1" latinLnBrk="0" hangingPunct="1">
        <a:spcBef>
          <a:spcPct val="0"/>
        </a:spcBef>
        <a:buNone/>
        <a:defRPr sz="6300" kern="1200">
          <a:solidFill>
            <a:schemeClr val="tx1"/>
          </a:solidFill>
          <a:latin typeface="+mj-lt"/>
          <a:ea typeface="+mj-ea"/>
          <a:cs typeface="+mj-cs"/>
        </a:defRPr>
      </a:lvl1pPr>
    </p:titleStyle>
    <p:body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155" rtl="0" eaLnBrk="1" latinLnBrk="0" hangingPunct="1">
        <a:defRPr sz="2600" kern="1200">
          <a:solidFill>
            <a:schemeClr val="tx1"/>
          </a:solidFill>
          <a:latin typeface="+mn-lt"/>
          <a:ea typeface="+mn-ea"/>
          <a:cs typeface="+mn-cs"/>
        </a:defRPr>
      </a:lvl1pPr>
      <a:lvl2pPr marL="653077" algn="l" defTabSz="1306155" rtl="0" eaLnBrk="1" latinLnBrk="0" hangingPunct="1">
        <a:defRPr sz="2600" kern="1200">
          <a:solidFill>
            <a:schemeClr val="tx1"/>
          </a:solidFill>
          <a:latin typeface="+mn-lt"/>
          <a:ea typeface="+mn-ea"/>
          <a:cs typeface="+mn-cs"/>
        </a:defRPr>
      </a:lvl2pPr>
      <a:lvl3pPr marL="1306155" algn="l" defTabSz="1306155" rtl="0" eaLnBrk="1" latinLnBrk="0" hangingPunct="1">
        <a:defRPr sz="2600" kern="1200">
          <a:solidFill>
            <a:schemeClr val="tx1"/>
          </a:solidFill>
          <a:latin typeface="+mn-lt"/>
          <a:ea typeface="+mn-ea"/>
          <a:cs typeface="+mn-cs"/>
        </a:defRPr>
      </a:lvl3pPr>
      <a:lvl4pPr marL="1959233" algn="l" defTabSz="1306155" rtl="0" eaLnBrk="1" latinLnBrk="0" hangingPunct="1">
        <a:defRPr sz="2600" kern="1200">
          <a:solidFill>
            <a:schemeClr val="tx1"/>
          </a:solidFill>
          <a:latin typeface="+mn-lt"/>
          <a:ea typeface="+mn-ea"/>
          <a:cs typeface="+mn-cs"/>
        </a:defRPr>
      </a:lvl4pPr>
      <a:lvl5pPr marL="2612311" algn="l" defTabSz="1306155" rtl="0" eaLnBrk="1" latinLnBrk="0" hangingPunct="1">
        <a:defRPr sz="2600" kern="1200">
          <a:solidFill>
            <a:schemeClr val="tx1"/>
          </a:solidFill>
          <a:latin typeface="+mn-lt"/>
          <a:ea typeface="+mn-ea"/>
          <a:cs typeface="+mn-cs"/>
        </a:defRPr>
      </a:lvl5pPr>
      <a:lvl6pPr marL="3265388" algn="l" defTabSz="1306155" rtl="0" eaLnBrk="1" latinLnBrk="0" hangingPunct="1">
        <a:defRPr sz="2600" kern="1200">
          <a:solidFill>
            <a:schemeClr val="tx1"/>
          </a:solidFill>
          <a:latin typeface="+mn-lt"/>
          <a:ea typeface="+mn-ea"/>
          <a:cs typeface="+mn-cs"/>
        </a:defRPr>
      </a:lvl6pPr>
      <a:lvl7pPr marL="3918465" algn="l" defTabSz="1306155" rtl="0" eaLnBrk="1" latinLnBrk="0" hangingPunct="1">
        <a:defRPr sz="2600" kern="1200">
          <a:solidFill>
            <a:schemeClr val="tx1"/>
          </a:solidFill>
          <a:latin typeface="+mn-lt"/>
          <a:ea typeface="+mn-ea"/>
          <a:cs typeface="+mn-cs"/>
        </a:defRPr>
      </a:lvl7pPr>
      <a:lvl8pPr marL="4571543" algn="l" defTabSz="1306155" rtl="0" eaLnBrk="1" latinLnBrk="0" hangingPunct="1">
        <a:defRPr sz="2600" kern="1200">
          <a:solidFill>
            <a:schemeClr val="tx1"/>
          </a:solidFill>
          <a:latin typeface="+mn-lt"/>
          <a:ea typeface="+mn-ea"/>
          <a:cs typeface="+mn-cs"/>
        </a:defRPr>
      </a:lvl8pPr>
      <a:lvl9pPr marL="5224620" algn="l" defTabSz="1306155"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15" tIns="65308" rIns="130615" bIns="65308"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15" tIns="65308" rIns="130615" bIns="653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130615" tIns="65308" rIns="130615" bIns="65308" rtlCol="0" anchor="ctr"/>
          <a:lstStyle>
            <a:lvl1pPr algn="l">
              <a:defRPr sz="17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130615" tIns="65308" rIns="130615" bIns="65308" rtlCol="0" anchor="ctr"/>
          <a:lstStyle>
            <a:lvl1pPr algn="ctr">
              <a:defRPr sz="17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130615" tIns="65308" rIns="130615" bIns="65308" rtlCol="0" anchor="ctr"/>
          <a:lstStyle>
            <a:lvl1pPr algn="r">
              <a:defRPr sz="1700">
                <a:solidFill>
                  <a:schemeClr val="tx1">
                    <a:tint val="75000"/>
                  </a:schemeClr>
                </a:solidFill>
              </a:defRPr>
            </a:lvl1p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
        <p:nvSpPr>
          <p:cNvPr id="12" name="Freeform 11"/>
          <p:cNvSpPr>
            <a:spLocks/>
          </p:cNvSpPr>
          <p:nvPr userDrawn="1"/>
        </p:nvSpPr>
        <p:spPr bwMode="auto">
          <a:xfrm>
            <a:off x="-15240" y="-8573"/>
            <a:ext cx="14660880" cy="124968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B2B2B2">
                  <a:shade val="50000"/>
                  <a:alpha val="45000"/>
                  <a:satMod val="120000"/>
                </a:srgbClr>
              </a:gs>
              <a:gs pos="100000">
                <a:srgbClr val="969696">
                  <a:shade val="80000"/>
                  <a:alpha val="55000"/>
                  <a:satMod val="155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fontAlgn="auto">
              <a:spcBef>
                <a:spcPts val="0"/>
              </a:spcBef>
              <a:spcAft>
                <a:spcPts val="0"/>
              </a:spcAft>
              <a:defRPr/>
            </a:pPr>
            <a:endParaRPr lang="en-US" sz="1800" kern="0">
              <a:solidFill>
                <a:sysClr val="windowText" lastClr="000000"/>
              </a:solidFill>
              <a:latin typeface="Constantia"/>
            </a:endParaRPr>
          </a:p>
        </p:txBody>
      </p:sp>
      <p:sp>
        <p:nvSpPr>
          <p:cNvPr id="13" name="Freeform 12"/>
          <p:cNvSpPr>
            <a:spLocks/>
          </p:cNvSpPr>
          <p:nvPr userDrawn="1"/>
        </p:nvSpPr>
        <p:spPr bwMode="auto">
          <a:xfrm>
            <a:off x="7010400" y="-8572"/>
            <a:ext cx="7620000" cy="76581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969696">
                  <a:shade val="50000"/>
                  <a:alpha val="30000"/>
                  <a:satMod val="130000"/>
                </a:srgbClr>
              </a:gs>
              <a:gs pos="80000">
                <a:srgbClr val="B2B2B2">
                  <a:shade val="75000"/>
                  <a:alpha val="45000"/>
                  <a:satMod val="140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fontAlgn="auto">
              <a:spcBef>
                <a:spcPts val="0"/>
              </a:spcBef>
              <a:spcAft>
                <a:spcPts val="0"/>
              </a:spcAft>
              <a:defRPr/>
            </a:pPr>
            <a:endParaRPr lang="en-US" sz="1800" kern="0">
              <a:solidFill>
                <a:sysClr val="windowText" lastClr="000000"/>
              </a:solidFill>
              <a:latin typeface="Constantia"/>
            </a:endParaRPr>
          </a:p>
        </p:txBody>
      </p:sp>
      <p:grpSp>
        <p:nvGrpSpPr>
          <p:cNvPr id="14" name="Group 13"/>
          <p:cNvGrpSpPr/>
          <p:nvPr userDrawn="1"/>
        </p:nvGrpSpPr>
        <p:grpSpPr>
          <a:xfrm>
            <a:off x="-30427" y="242890"/>
            <a:ext cx="14688877" cy="779069"/>
            <a:chOff x="-19045" y="216550"/>
            <a:chExt cx="9180548" cy="649224"/>
          </a:xfrm>
        </p:grpSpPr>
        <p:sp>
          <p:nvSpPr>
            <p:cNvPr id="15" name="Freeform 14"/>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rgbClr val="969696">
                      <a:shade val="75000"/>
                    </a:srgbClr>
                  </a:gs>
                  <a:gs pos="86000">
                    <a:sysClr val="windowText" lastClr="000000">
                      <a:alpha val="29000"/>
                    </a:sysClr>
                  </a:gs>
                  <a:gs pos="16000">
                    <a:srgbClr val="B2B2B2">
                      <a:shade val="75000"/>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defRPr/>
              </a:pPr>
              <a:endParaRPr lang="en-US" sz="1800" kern="0">
                <a:solidFill>
                  <a:sysClr val="windowText" lastClr="000000"/>
                </a:solidFill>
              </a:endParaRPr>
            </a:p>
          </p:txBody>
        </p:sp>
        <p:sp>
          <p:nvSpPr>
            <p:cNvPr id="16" name="Freeform 15"/>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rgbClr val="808080"/>
                  </a:gs>
                  <a:gs pos="44000">
                    <a:srgbClr val="DDDDDD"/>
                  </a:gs>
                  <a:gs pos="33000">
                    <a:srgbClr val="B2B2B2">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defRPr/>
              </a:pPr>
              <a:endParaRPr lang="en-US" sz="1800" kern="0">
                <a:solidFill>
                  <a:sysClr val="windowText" lastClr="000000"/>
                </a:solidFill>
              </a:endParaRPr>
            </a:p>
          </p:txBody>
        </p:sp>
      </p:grpSp>
      <p:pic>
        <p:nvPicPr>
          <p:cNvPr id="17" name="Picture 16" descr="SMC_Logo_WORD.png"/>
          <p:cNvPicPr>
            <a:picLocks noChangeAspect="1"/>
          </p:cNvPicPr>
          <p:nvPr userDrawn="1"/>
        </p:nvPicPr>
        <p:blipFill>
          <a:blip r:embed="rId18" cstate="print"/>
          <a:stretch>
            <a:fillRect/>
          </a:stretch>
        </p:blipFill>
        <p:spPr>
          <a:xfrm>
            <a:off x="177505" y="184763"/>
            <a:ext cx="1444752" cy="1444752"/>
          </a:xfrm>
          <a:prstGeom prst="rect">
            <a:avLst/>
          </a:prstGeom>
        </p:spPr>
      </p:pic>
    </p:spTree>
    <p:extLst>
      <p:ext uri="{BB962C8B-B14F-4D97-AF65-F5344CB8AC3E}">
        <p14:creationId xmlns:p14="http://schemas.microsoft.com/office/powerpoint/2010/main" val="363409765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Lst>
  <p:txStyles>
    <p:titleStyle>
      <a:lvl1pPr algn="ctr" defTabSz="1306155" rtl="0" eaLnBrk="1" latinLnBrk="0" hangingPunct="1">
        <a:spcBef>
          <a:spcPct val="0"/>
        </a:spcBef>
        <a:buNone/>
        <a:defRPr sz="6300" kern="1200">
          <a:solidFill>
            <a:schemeClr val="tx1"/>
          </a:solidFill>
          <a:latin typeface="+mj-lt"/>
          <a:ea typeface="+mj-ea"/>
          <a:cs typeface="+mj-cs"/>
        </a:defRPr>
      </a:lvl1pPr>
    </p:titleStyle>
    <p:body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155" rtl="0" eaLnBrk="1" latinLnBrk="0" hangingPunct="1">
        <a:defRPr sz="2600" kern="1200">
          <a:solidFill>
            <a:schemeClr val="tx1"/>
          </a:solidFill>
          <a:latin typeface="+mn-lt"/>
          <a:ea typeface="+mn-ea"/>
          <a:cs typeface="+mn-cs"/>
        </a:defRPr>
      </a:lvl1pPr>
      <a:lvl2pPr marL="653077" algn="l" defTabSz="1306155" rtl="0" eaLnBrk="1" latinLnBrk="0" hangingPunct="1">
        <a:defRPr sz="2600" kern="1200">
          <a:solidFill>
            <a:schemeClr val="tx1"/>
          </a:solidFill>
          <a:latin typeface="+mn-lt"/>
          <a:ea typeface="+mn-ea"/>
          <a:cs typeface="+mn-cs"/>
        </a:defRPr>
      </a:lvl2pPr>
      <a:lvl3pPr marL="1306155" algn="l" defTabSz="1306155" rtl="0" eaLnBrk="1" latinLnBrk="0" hangingPunct="1">
        <a:defRPr sz="2600" kern="1200">
          <a:solidFill>
            <a:schemeClr val="tx1"/>
          </a:solidFill>
          <a:latin typeface="+mn-lt"/>
          <a:ea typeface="+mn-ea"/>
          <a:cs typeface="+mn-cs"/>
        </a:defRPr>
      </a:lvl3pPr>
      <a:lvl4pPr marL="1959233" algn="l" defTabSz="1306155" rtl="0" eaLnBrk="1" latinLnBrk="0" hangingPunct="1">
        <a:defRPr sz="2600" kern="1200">
          <a:solidFill>
            <a:schemeClr val="tx1"/>
          </a:solidFill>
          <a:latin typeface="+mn-lt"/>
          <a:ea typeface="+mn-ea"/>
          <a:cs typeface="+mn-cs"/>
        </a:defRPr>
      </a:lvl4pPr>
      <a:lvl5pPr marL="2612311" algn="l" defTabSz="1306155" rtl="0" eaLnBrk="1" latinLnBrk="0" hangingPunct="1">
        <a:defRPr sz="2600" kern="1200">
          <a:solidFill>
            <a:schemeClr val="tx1"/>
          </a:solidFill>
          <a:latin typeface="+mn-lt"/>
          <a:ea typeface="+mn-ea"/>
          <a:cs typeface="+mn-cs"/>
        </a:defRPr>
      </a:lvl5pPr>
      <a:lvl6pPr marL="3265388" algn="l" defTabSz="1306155" rtl="0" eaLnBrk="1" latinLnBrk="0" hangingPunct="1">
        <a:defRPr sz="2600" kern="1200">
          <a:solidFill>
            <a:schemeClr val="tx1"/>
          </a:solidFill>
          <a:latin typeface="+mn-lt"/>
          <a:ea typeface="+mn-ea"/>
          <a:cs typeface="+mn-cs"/>
        </a:defRPr>
      </a:lvl6pPr>
      <a:lvl7pPr marL="3918465" algn="l" defTabSz="1306155" rtl="0" eaLnBrk="1" latinLnBrk="0" hangingPunct="1">
        <a:defRPr sz="2600" kern="1200">
          <a:solidFill>
            <a:schemeClr val="tx1"/>
          </a:solidFill>
          <a:latin typeface="+mn-lt"/>
          <a:ea typeface="+mn-ea"/>
          <a:cs typeface="+mn-cs"/>
        </a:defRPr>
      </a:lvl7pPr>
      <a:lvl8pPr marL="4571543" algn="l" defTabSz="1306155" rtl="0" eaLnBrk="1" latinLnBrk="0" hangingPunct="1">
        <a:defRPr sz="2600" kern="1200">
          <a:solidFill>
            <a:schemeClr val="tx1"/>
          </a:solidFill>
          <a:latin typeface="+mn-lt"/>
          <a:ea typeface="+mn-ea"/>
          <a:cs typeface="+mn-cs"/>
        </a:defRPr>
      </a:lvl8pPr>
      <a:lvl9pPr marL="5224620" algn="l" defTabSz="1306155"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15" tIns="65308" rIns="130615" bIns="65308"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15" tIns="65308" rIns="130615" bIns="653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130615" tIns="65308" rIns="130615" bIns="65308" rtlCol="0" anchor="ctr"/>
          <a:lstStyle>
            <a:lvl1pPr algn="l">
              <a:defRPr sz="17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130615" tIns="65308" rIns="130615" bIns="65308" rtlCol="0" anchor="ctr"/>
          <a:lstStyle>
            <a:lvl1pPr algn="ctr">
              <a:defRPr sz="17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130615" tIns="65308" rIns="130615" bIns="65308" rtlCol="0" anchor="ctr"/>
          <a:lstStyle>
            <a:lvl1pPr algn="r">
              <a:defRPr sz="1700">
                <a:solidFill>
                  <a:schemeClr val="tx1">
                    <a:tint val="75000"/>
                  </a:schemeClr>
                </a:solidFill>
              </a:defRPr>
            </a:lvl1p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
        <p:nvSpPr>
          <p:cNvPr id="12" name="Freeform 11"/>
          <p:cNvSpPr>
            <a:spLocks/>
          </p:cNvSpPr>
          <p:nvPr userDrawn="1"/>
        </p:nvSpPr>
        <p:spPr bwMode="auto">
          <a:xfrm>
            <a:off x="-15240" y="-8573"/>
            <a:ext cx="14660880" cy="124968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B2B2B2">
                  <a:shade val="50000"/>
                  <a:alpha val="45000"/>
                  <a:satMod val="120000"/>
                </a:srgbClr>
              </a:gs>
              <a:gs pos="100000">
                <a:srgbClr val="969696">
                  <a:shade val="80000"/>
                  <a:alpha val="55000"/>
                  <a:satMod val="155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fontAlgn="auto">
              <a:spcBef>
                <a:spcPts val="0"/>
              </a:spcBef>
              <a:spcAft>
                <a:spcPts val="0"/>
              </a:spcAft>
              <a:defRPr/>
            </a:pPr>
            <a:endParaRPr lang="en-US" sz="1800" kern="0">
              <a:solidFill>
                <a:sysClr val="windowText" lastClr="000000"/>
              </a:solidFill>
              <a:latin typeface="Constantia"/>
            </a:endParaRPr>
          </a:p>
        </p:txBody>
      </p:sp>
      <p:sp>
        <p:nvSpPr>
          <p:cNvPr id="13" name="Freeform 12"/>
          <p:cNvSpPr>
            <a:spLocks/>
          </p:cNvSpPr>
          <p:nvPr userDrawn="1"/>
        </p:nvSpPr>
        <p:spPr bwMode="auto">
          <a:xfrm>
            <a:off x="7010400" y="-8572"/>
            <a:ext cx="7620000" cy="76581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969696">
                  <a:shade val="50000"/>
                  <a:alpha val="30000"/>
                  <a:satMod val="130000"/>
                </a:srgbClr>
              </a:gs>
              <a:gs pos="80000">
                <a:srgbClr val="B2B2B2">
                  <a:shade val="75000"/>
                  <a:alpha val="45000"/>
                  <a:satMod val="140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fontAlgn="auto">
              <a:spcBef>
                <a:spcPts val="0"/>
              </a:spcBef>
              <a:spcAft>
                <a:spcPts val="0"/>
              </a:spcAft>
              <a:defRPr/>
            </a:pPr>
            <a:endParaRPr lang="en-US" sz="1800" kern="0">
              <a:solidFill>
                <a:sysClr val="windowText" lastClr="000000"/>
              </a:solidFill>
              <a:latin typeface="Constantia"/>
            </a:endParaRPr>
          </a:p>
        </p:txBody>
      </p:sp>
      <p:grpSp>
        <p:nvGrpSpPr>
          <p:cNvPr id="14" name="Group 13"/>
          <p:cNvGrpSpPr/>
          <p:nvPr userDrawn="1"/>
        </p:nvGrpSpPr>
        <p:grpSpPr>
          <a:xfrm>
            <a:off x="-30427" y="242890"/>
            <a:ext cx="14688877" cy="779069"/>
            <a:chOff x="-19045" y="216550"/>
            <a:chExt cx="9180548" cy="649224"/>
          </a:xfrm>
        </p:grpSpPr>
        <p:sp>
          <p:nvSpPr>
            <p:cNvPr id="15" name="Freeform 14"/>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rgbClr val="969696">
                      <a:shade val="75000"/>
                    </a:srgbClr>
                  </a:gs>
                  <a:gs pos="86000">
                    <a:sysClr val="windowText" lastClr="000000">
                      <a:alpha val="29000"/>
                    </a:sysClr>
                  </a:gs>
                  <a:gs pos="16000">
                    <a:srgbClr val="B2B2B2">
                      <a:shade val="75000"/>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defRPr/>
              </a:pPr>
              <a:endParaRPr lang="en-US" sz="1800" kern="0">
                <a:solidFill>
                  <a:sysClr val="windowText" lastClr="000000"/>
                </a:solidFill>
              </a:endParaRPr>
            </a:p>
          </p:txBody>
        </p:sp>
        <p:sp>
          <p:nvSpPr>
            <p:cNvPr id="16" name="Freeform 15"/>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rgbClr val="808080"/>
                  </a:gs>
                  <a:gs pos="44000">
                    <a:srgbClr val="DDDDDD"/>
                  </a:gs>
                  <a:gs pos="33000">
                    <a:srgbClr val="B2B2B2">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defRPr/>
              </a:pPr>
              <a:endParaRPr lang="en-US" sz="1800" kern="0">
                <a:solidFill>
                  <a:sysClr val="windowText" lastClr="000000"/>
                </a:solidFill>
              </a:endParaRPr>
            </a:p>
          </p:txBody>
        </p:sp>
      </p:grpSp>
      <p:pic>
        <p:nvPicPr>
          <p:cNvPr id="17" name="Picture 16" descr="SMC_Logo_WORD.png"/>
          <p:cNvPicPr>
            <a:picLocks noChangeAspect="1"/>
          </p:cNvPicPr>
          <p:nvPr userDrawn="1"/>
        </p:nvPicPr>
        <p:blipFill>
          <a:blip r:embed="rId18" cstate="print"/>
          <a:stretch>
            <a:fillRect/>
          </a:stretch>
        </p:blipFill>
        <p:spPr>
          <a:xfrm>
            <a:off x="177505" y="184763"/>
            <a:ext cx="1444752" cy="1444752"/>
          </a:xfrm>
          <a:prstGeom prst="rect">
            <a:avLst/>
          </a:prstGeom>
        </p:spPr>
      </p:pic>
    </p:spTree>
    <p:extLst>
      <p:ext uri="{BB962C8B-B14F-4D97-AF65-F5344CB8AC3E}">
        <p14:creationId xmlns:p14="http://schemas.microsoft.com/office/powerpoint/2010/main" val="366249771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Lst>
  <p:txStyles>
    <p:titleStyle>
      <a:lvl1pPr algn="ctr" defTabSz="1306155" rtl="0" eaLnBrk="1" latinLnBrk="0" hangingPunct="1">
        <a:spcBef>
          <a:spcPct val="0"/>
        </a:spcBef>
        <a:buNone/>
        <a:defRPr sz="6300" kern="1200">
          <a:solidFill>
            <a:schemeClr val="tx1"/>
          </a:solidFill>
          <a:latin typeface="+mj-lt"/>
          <a:ea typeface="+mj-ea"/>
          <a:cs typeface="+mj-cs"/>
        </a:defRPr>
      </a:lvl1pPr>
    </p:titleStyle>
    <p:body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155" rtl="0" eaLnBrk="1" latinLnBrk="0" hangingPunct="1">
        <a:defRPr sz="2600" kern="1200">
          <a:solidFill>
            <a:schemeClr val="tx1"/>
          </a:solidFill>
          <a:latin typeface="+mn-lt"/>
          <a:ea typeface="+mn-ea"/>
          <a:cs typeface="+mn-cs"/>
        </a:defRPr>
      </a:lvl1pPr>
      <a:lvl2pPr marL="653077" algn="l" defTabSz="1306155" rtl="0" eaLnBrk="1" latinLnBrk="0" hangingPunct="1">
        <a:defRPr sz="2600" kern="1200">
          <a:solidFill>
            <a:schemeClr val="tx1"/>
          </a:solidFill>
          <a:latin typeface="+mn-lt"/>
          <a:ea typeface="+mn-ea"/>
          <a:cs typeface="+mn-cs"/>
        </a:defRPr>
      </a:lvl2pPr>
      <a:lvl3pPr marL="1306155" algn="l" defTabSz="1306155" rtl="0" eaLnBrk="1" latinLnBrk="0" hangingPunct="1">
        <a:defRPr sz="2600" kern="1200">
          <a:solidFill>
            <a:schemeClr val="tx1"/>
          </a:solidFill>
          <a:latin typeface="+mn-lt"/>
          <a:ea typeface="+mn-ea"/>
          <a:cs typeface="+mn-cs"/>
        </a:defRPr>
      </a:lvl3pPr>
      <a:lvl4pPr marL="1959233" algn="l" defTabSz="1306155" rtl="0" eaLnBrk="1" latinLnBrk="0" hangingPunct="1">
        <a:defRPr sz="2600" kern="1200">
          <a:solidFill>
            <a:schemeClr val="tx1"/>
          </a:solidFill>
          <a:latin typeface="+mn-lt"/>
          <a:ea typeface="+mn-ea"/>
          <a:cs typeface="+mn-cs"/>
        </a:defRPr>
      </a:lvl4pPr>
      <a:lvl5pPr marL="2612311" algn="l" defTabSz="1306155" rtl="0" eaLnBrk="1" latinLnBrk="0" hangingPunct="1">
        <a:defRPr sz="2600" kern="1200">
          <a:solidFill>
            <a:schemeClr val="tx1"/>
          </a:solidFill>
          <a:latin typeface="+mn-lt"/>
          <a:ea typeface="+mn-ea"/>
          <a:cs typeface="+mn-cs"/>
        </a:defRPr>
      </a:lvl5pPr>
      <a:lvl6pPr marL="3265388" algn="l" defTabSz="1306155" rtl="0" eaLnBrk="1" latinLnBrk="0" hangingPunct="1">
        <a:defRPr sz="2600" kern="1200">
          <a:solidFill>
            <a:schemeClr val="tx1"/>
          </a:solidFill>
          <a:latin typeface="+mn-lt"/>
          <a:ea typeface="+mn-ea"/>
          <a:cs typeface="+mn-cs"/>
        </a:defRPr>
      </a:lvl6pPr>
      <a:lvl7pPr marL="3918465" algn="l" defTabSz="1306155" rtl="0" eaLnBrk="1" latinLnBrk="0" hangingPunct="1">
        <a:defRPr sz="2600" kern="1200">
          <a:solidFill>
            <a:schemeClr val="tx1"/>
          </a:solidFill>
          <a:latin typeface="+mn-lt"/>
          <a:ea typeface="+mn-ea"/>
          <a:cs typeface="+mn-cs"/>
        </a:defRPr>
      </a:lvl7pPr>
      <a:lvl8pPr marL="4571543" algn="l" defTabSz="1306155" rtl="0" eaLnBrk="1" latinLnBrk="0" hangingPunct="1">
        <a:defRPr sz="2600" kern="1200">
          <a:solidFill>
            <a:schemeClr val="tx1"/>
          </a:solidFill>
          <a:latin typeface="+mn-lt"/>
          <a:ea typeface="+mn-ea"/>
          <a:cs typeface="+mn-cs"/>
        </a:defRPr>
      </a:lvl8pPr>
      <a:lvl9pPr marL="5224620" algn="l" defTabSz="1306155"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4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46.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46.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0.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4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6.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6.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715819" y="1122588"/>
            <a:ext cx="13168746" cy="531989"/>
          </a:xfrm>
          <a:prstGeom prst="rect">
            <a:avLst/>
          </a:prstGeom>
          <a:noFill/>
          <a:ln w="9525">
            <a:noFill/>
            <a:miter lim="800000"/>
            <a:headEnd/>
            <a:tailEnd/>
          </a:ln>
        </p:spPr>
        <p:txBody>
          <a:bodyPr wrap="square" lIns="130602" tIns="65302" rIns="130602" bIns="65302">
            <a:spAutoFit/>
          </a:bodyPr>
          <a:lstStyle/>
          <a:p>
            <a:pPr algn="ctr"/>
            <a:r>
              <a:rPr lang="en-US" sz="2600" b="1" spc="600" dirty="0">
                <a:latin typeface="Century Gothic" pitchFamily="34" charset="0"/>
              </a:rPr>
              <a:t>PLANNING COMMISSION</a:t>
            </a:r>
            <a:endParaRPr lang="en-US" sz="2300" b="1" spc="600" dirty="0">
              <a:latin typeface="Century Gothic" pitchFamily="34" charset="0"/>
            </a:endParaRPr>
          </a:p>
        </p:txBody>
      </p:sp>
      <p:cxnSp>
        <p:nvCxnSpPr>
          <p:cNvPr id="6" name="Straight Connector 5"/>
          <p:cNvCxnSpPr/>
          <p:nvPr/>
        </p:nvCxnSpPr>
        <p:spPr>
          <a:xfrm>
            <a:off x="715819" y="1709693"/>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831942" y="3246265"/>
            <a:ext cx="24684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78" name="TextBox 8"/>
          <p:cNvSpPr txBox="1">
            <a:spLocks noChangeArrowheads="1"/>
          </p:cNvSpPr>
          <p:nvPr/>
        </p:nvSpPr>
        <p:spPr bwMode="auto">
          <a:xfrm>
            <a:off x="4366353" y="1726980"/>
            <a:ext cx="5805336" cy="932098"/>
          </a:xfrm>
          <a:prstGeom prst="rect">
            <a:avLst/>
          </a:prstGeom>
          <a:noFill/>
          <a:ln w="9525">
            <a:noFill/>
            <a:miter lim="800000"/>
            <a:headEnd/>
            <a:tailEnd/>
          </a:ln>
        </p:spPr>
        <p:txBody>
          <a:bodyPr wrap="none" lIns="130602" tIns="65302" rIns="130602" bIns="65302">
            <a:spAutoFit/>
          </a:bodyPr>
          <a:lstStyle/>
          <a:p>
            <a:pPr algn="ctr">
              <a:spcBef>
                <a:spcPct val="0"/>
              </a:spcBef>
            </a:pPr>
            <a:r>
              <a:rPr lang="en-US" sz="2600" dirty="0">
                <a:latin typeface="Century Gothic" pitchFamily="34" charset="0"/>
              </a:rPr>
              <a:t>Board of Supervisors Chambers</a:t>
            </a:r>
          </a:p>
          <a:p>
            <a:pPr algn="ctr">
              <a:spcBef>
                <a:spcPct val="0"/>
              </a:spcBef>
            </a:pPr>
            <a:r>
              <a:rPr lang="en-US" sz="2600" dirty="0">
                <a:latin typeface="Century Gothic" pitchFamily="34" charset="0"/>
              </a:rPr>
              <a:t>400 County Center, Redwood City</a:t>
            </a:r>
          </a:p>
        </p:txBody>
      </p:sp>
      <p:sp>
        <p:nvSpPr>
          <p:cNvPr id="10" name="TextBox 9"/>
          <p:cNvSpPr txBox="1"/>
          <p:nvPr/>
        </p:nvSpPr>
        <p:spPr>
          <a:xfrm>
            <a:off x="6281611" y="2750882"/>
            <a:ext cx="1577320" cy="531989"/>
          </a:xfrm>
          <a:prstGeom prst="rect">
            <a:avLst/>
          </a:prstGeom>
          <a:noFill/>
        </p:spPr>
        <p:txBody>
          <a:bodyPr wrap="none" lIns="130602" tIns="65302" rIns="130602" bIns="65302">
            <a:spAutoFit/>
          </a:bodyPr>
          <a:lstStyle/>
          <a:p>
            <a:pPr algn="ctr">
              <a:defRPr/>
            </a:pPr>
            <a:r>
              <a:rPr lang="en-US" sz="2600" b="1" spc="428" dirty="0">
                <a:latin typeface="Century Gothic" pitchFamily="34" charset="0"/>
              </a:rPr>
              <a:t>ITEM 3</a:t>
            </a:r>
          </a:p>
        </p:txBody>
      </p:sp>
      <p:sp>
        <p:nvSpPr>
          <p:cNvPr id="13"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14" name="Straight Connector 13"/>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3"/>
          <p:cNvSpPr txBox="1">
            <a:spLocks noChangeArrowheads="1"/>
          </p:cNvSpPr>
          <p:nvPr/>
        </p:nvSpPr>
        <p:spPr bwMode="auto">
          <a:xfrm>
            <a:off x="867025" y="3282871"/>
            <a:ext cx="4456543" cy="2619740"/>
          </a:xfrm>
          <a:prstGeom prst="rect">
            <a:avLst/>
          </a:prstGeom>
          <a:noFill/>
          <a:ln w="9525">
            <a:noFill/>
            <a:miter lim="800000"/>
            <a:headEnd/>
            <a:tailEnd/>
          </a:ln>
        </p:spPr>
        <p:txBody>
          <a:bodyPr wrap="square" lIns="130602" tIns="65302" rIns="130602" bIns="65302">
            <a:spAutoFit/>
          </a:bodyPr>
          <a:lstStyle/>
          <a:p>
            <a:pPr algn="dist">
              <a:defRPr/>
            </a:pPr>
            <a:r>
              <a:rPr lang="en-US" sz="2300" dirty="0">
                <a:latin typeface="Century Gothic" pitchFamily="34" charset="0"/>
              </a:rPr>
              <a:t>Owner: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Applicant: ………………………</a:t>
            </a:r>
          </a:p>
          <a:p>
            <a:pPr algn="dist">
              <a:spcBef>
                <a:spcPts val="1380"/>
              </a:spcBef>
              <a:defRPr/>
            </a:pPr>
            <a:r>
              <a:rPr lang="en-US" sz="2300" dirty="0">
                <a:latin typeface="Century Gothic" pitchFamily="34" charset="0"/>
              </a:rPr>
              <a:t>File Number: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Location: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APN: …………………….……….</a:t>
            </a:r>
            <a:endParaRPr lang="en-US" sz="2300" dirty="0">
              <a:solidFill>
                <a:schemeClr val="bg2">
                  <a:lumMod val="50000"/>
                </a:schemeClr>
              </a:solidFill>
              <a:latin typeface="Century Gothic" pitchFamily="34" charset="0"/>
            </a:endParaRPr>
          </a:p>
        </p:txBody>
      </p:sp>
      <p:sp>
        <p:nvSpPr>
          <p:cNvPr id="16" name="Text Placeholder 2"/>
          <p:cNvSpPr txBox="1">
            <a:spLocks/>
          </p:cNvSpPr>
          <p:nvPr/>
        </p:nvSpPr>
        <p:spPr>
          <a:xfrm>
            <a:off x="5323568" y="3323146"/>
            <a:ext cx="6876052" cy="2662542"/>
          </a:xfrm>
          <a:prstGeom prst="rect">
            <a:avLst/>
          </a:prstGeom>
        </p:spPr>
        <p:txBody>
          <a:bodyPr/>
          <a:lst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fontAlgn="auto">
              <a:spcAft>
                <a:spcPts val="0"/>
              </a:spcAft>
              <a:buNone/>
            </a:pPr>
            <a:r>
              <a:rPr lang="en-US" sz="2600" b="1" dirty="0">
                <a:latin typeface="Century Gothic" panose="020B0502020202020204" pitchFamily="34" charset="0"/>
              </a:rPr>
              <a:t>Anusha Thalapaneni and David Jackson</a:t>
            </a:r>
          </a:p>
          <a:p>
            <a:pPr marL="0" indent="0" fontAlgn="auto">
              <a:spcAft>
                <a:spcPts val="0"/>
              </a:spcAft>
              <a:buNone/>
            </a:pPr>
            <a:r>
              <a:rPr lang="en-US" sz="2600" b="1" dirty="0">
                <a:latin typeface="Century Gothic" panose="020B0502020202020204" pitchFamily="34" charset="0"/>
              </a:rPr>
              <a:t>Maurits de Gans, Designer</a:t>
            </a:r>
          </a:p>
          <a:p>
            <a:pPr marL="0" indent="0" fontAlgn="auto">
              <a:spcAft>
                <a:spcPts val="0"/>
              </a:spcAft>
              <a:buNone/>
            </a:pPr>
            <a:r>
              <a:rPr lang="en-US" sz="2600" b="1" dirty="0">
                <a:latin typeface="Century Gothic" panose="020B0502020202020204" pitchFamily="34" charset="0"/>
              </a:rPr>
              <a:t>PLN 2020-00251 </a:t>
            </a:r>
          </a:p>
          <a:p>
            <a:pPr marL="0" indent="0" fontAlgn="auto">
              <a:spcAft>
                <a:spcPts val="0"/>
              </a:spcAft>
              <a:buNone/>
            </a:pPr>
            <a:r>
              <a:rPr lang="en-US" sz="2600" b="1" dirty="0">
                <a:latin typeface="Century Gothic" panose="020B0502020202020204" pitchFamily="34" charset="0"/>
              </a:rPr>
              <a:t>634 Palomar Drive, Palomar Park</a:t>
            </a:r>
          </a:p>
          <a:p>
            <a:pPr marL="0" indent="0" fontAlgn="auto">
              <a:spcBef>
                <a:spcPts val="1380"/>
              </a:spcBef>
              <a:spcAft>
                <a:spcPts val="0"/>
              </a:spcAft>
              <a:buNone/>
            </a:pPr>
            <a:r>
              <a:rPr lang="en-US" sz="2600" b="1" dirty="0">
                <a:latin typeface="Century Gothic" panose="020B0502020202020204" pitchFamily="34" charset="0"/>
              </a:rPr>
              <a:t>APN 051-022-380 </a:t>
            </a:r>
          </a:p>
        </p:txBody>
      </p:sp>
      <p:sp>
        <p:nvSpPr>
          <p:cNvPr id="18" name="TextBox 12"/>
          <p:cNvSpPr txBox="1">
            <a:spLocks noChangeArrowheads="1"/>
          </p:cNvSpPr>
          <p:nvPr/>
        </p:nvSpPr>
        <p:spPr bwMode="auto">
          <a:xfrm>
            <a:off x="867025" y="6120096"/>
            <a:ext cx="3777672" cy="485822"/>
          </a:xfrm>
          <a:prstGeom prst="rect">
            <a:avLst/>
          </a:prstGeom>
          <a:noFill/>
          <a:ln w="9525">
            <a:noFill/>
            <a:miter lim="800000"/>
            <a:headEnd/>
            <a:tailEnd/>
          </a:ln>
        </p:spPr>
        <p:txBody>
          <a:bodyPr lIns="130602" tIns="65302" rIns="130602" bIns="65302">
            <a:spAutoFit/>
          </a:bodyPr>
          <a:lstStyle/>
          <a:p>
            <a:r>
              <a:rPr lang="en-US" sz="2300" dirty="0">
                <a:latin typeface="Century Gothic" pitchFamily="34" charset="0"/>
              </a:rPr>
              <a:t>Project Description: </a:t>
            </a:r>
          </a:p>
        </p:txBody>
      </p:sp>
      <p:sp>
        <p:nvSpPr>
          <p:cNvPr id="19" name="TextBox 18"/>
          <p:cNvSpPr txBox="1"/>
          <p:nvPr/>
        </p:nvSpPr>
        <p:spPr>
          <a:xfrm>
            <a:off x="920365" y="6605295"/>
            <a:ext cx="13168744" cy="800219"/>
          </a:xfrm>
          <a:prstGeom prst="rect">
            <a:avLst/>
          </a:prstGeom>
          <a:noFill/>
        </p:spPr>
        <p:txBody>
          <a:bodyPr wrap="square" rtlCol="0">
            <a:spAutoFit/>
          </a:bodyPr>
          <a:lstStyle/>
          <a:p>
            <a:r>
              <a:rPr lang="en-US" sz="2300" b="1" dirty="0">
                <a:latin typeface="Century Gothic" panose="020B0502020202020204" pitchFamily="34" charset="0"/>
              </a:rPr>
              <a:t>Construction of a three-story, 4,249 sq. ft. single-family residence, 315 sq. ft. covered terrace, a 155 sq. ft. deck, and a 554 sq. ft. attached garage, on a 18,122 sq. ft. legal parcel.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502676" y="6994166"/>
            <a:ext cx="2693106" cy="820114"/>
          </a:xfrm>
          <a:prstGeom prst="rect">
            <a:avLst/>
          </a:prstGeom>
          <a:noFill/>
          <a:ln w="9525">
            <a:noFill/>
            <a:miter lim="800000"/>
            <a:headEnd/>
            <a:tailEnd/>
          </a:ln>
        </p:spPr>
      </p:pic>
      <p:sp>
        <p:nvSpPr>
          <p:cNvPr id="5" name="Rectangle 1"/>
          <p:cNvSpPr>
            <a:spLocks noChangeArrowheads="1"/>
          </p:cNvSpPr>
          <p:nvPr/>
        </p:nvSpPr>
        <p:spPr bwMode="auto">
          <a:xfrm>
            <a:off x="5838825" y="1484170"/>
            <a:ext cx="65" cy="9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0306" rIns="0" bIns="60306" numCol="1" anchor="ctr" anchorCtr="0" compatLnSpc="1">
            <a:prstTxWarp prst="textNoShape">
              <a:avLst/>
            </a:prstTxWarp>
            <a:spAutoFit/>
          </a:bodyPr>
          <a:lstStyle/>
          <a:p>
            <a:endParaRPr lang="en-US" sz="5400"/>
          </a:p>
        </p:txBody>
      </p:sp>
      <p:pic>
        <p:nvPicPr>
          <p:cNvPr id="4" name="Picture 3" descr="Diagram, engineering drawing&#10;&#10;Description automatically generated">
            <a:extLst>
              <a:ext uri="{FF2B5EF4-FFF2-40B4-BE49-F238E27FC236}">
                <a16:creationId xmlns:a16="http://schemas.microsoft.com/office/drawing/2014/main" id="{1BF68C12-6B5A-4E39-BD17-6CC5484B80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2" t="18035" r="16314" b="22612"/>
          <a:stretch/>
        </p:blipFill>
        <p:spPr>
          <a:xfrm>
            <a:off x="213847" y="152676"/>
            <a:ext cx="8425544" cy="4884546"/>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BEEBE580-11C0-410E-A2AB-42777E61DA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94" t="23587" r="17252" b="27290"/>
          <a:stretch/>
        </p:blipFill>
        <p:spPr>
          <a:xfrm>
            <a:off x="5991008" y="3994389"/>
            <a:ext cx="8425545" cy="4042610"/>
          </a:xfrm>
          <a:prstGeom prst="rect">
            <a:avLst/>
          </a:prstGeom>
        </p:spPr>
      </p:pic>
    </p:spTree>
    <p:extLst>
      <p:ext uri="{BB962C8B-B14F-4D97-AF65-F5344CB8AC3E}">
        <p14:creationId xmlns:p14="http://schemas.microsoft.com/office/powerpoint/2010/main" val="2965220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REGULATIONS CONFORMANCE</a:t>
            </a:r>
          </a:p>
        </p:txBody>
      </p:sp>
      <p:cxnSp>
        <p:nvCxnSpPr>
          <p:cNvPr id="6" name="Straight Connector 5"/>
          <p:cNvCxnSpPr/>
          <p:nvPr/>
        </p:nvCxnSpPr>
        <p:spPr>
          <a:xfrm>
            <a:off x="709770" y="1714911"/>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664880" y="1881317"/>
            <a:ext cx="13300639" cy="7426184"/>
          </a:xfrm>
          <a:prstGeom prst="rect">
            <a:avLst/>
          </a:prstGeom>
          <a:noFill/>
          <a:ln w="9525">
            <a:noFill/>
            <a:miter lim="800000"/>
            <a:headEnd/>
            <a:tailEnd/>
          </a:ln>
        </p:spPr>
        <p:txBody>
          <a:bodyPr wrap="square" lIns="261205" tIns="65302" rIns="130602" bIns="65302">
            <a:spAutoFit/>
          </a:bodyPr>
          <a:lstStyle/>
          <a:p>
            <a:pPr>
              <a:spcBef>
                <a:spcPts val="0"/>
              </a:spcBef>
            </a:pPr>
            <a:r>
              <a:rPr lang="en-US" sz="2800" u="sng" dirty="0"/>
              <a:t>Design Review District Guidelines</a:t>
            </a:r>
            <a:r>
              <a:rPr lang="en-US" sz="2800" dirty="0"/>
              <a:t>:  On October 26, 2022, the Bayside Design Review Committee (CDRC) reviewed and recommended approval of the project.  </a:t>
            </a:r>
          </a:p>
          <a:p>
            <a:pPr>
              <a:spcBef>
                <a:spcPts val="0"/>
              </a:spcBef>
            </a:pPr>
            <a:r>
              <a:rPr lang="en-US" sz="2800" dirty="0"/>
              <a:t>	</a:t>
            </a:r>
          </a:p>
          <a:p>
            <a:pPr marL="342900" indent="-342900">
              <a:spcBef>
                <a:spcPts val="0"/>
              </a:spcBef>
              <a:buFont typeface="Arial" panose="020B0604020202020204" pitchFamily="34" charset="0"/>
              <a:buChar char="•"/>
            </a:pPr>
            <a:r>
              <a:rPr lang="en-US" sz="2800" dirty="0"/>
              <a:t>The project is in compliance with design standards in terms of materials and colors; pitched roofs; lighting; and site planning to minimize alteration of the natural topography, respect the privacy of neighboring houses and outdoor living areas, and minimize tree removal.  </a:t>
            </a:r>
          </a:p>
          <a:p>
            <a:pPr>
              <a:spcBef>
                <a:spcPts val="0"/>
              </a:spcBef>
            </a:pPr>
            <a:endParaRPr lang="en-US" sz="2800" dirty="0"/>
          </a:p>
          <a:p>
            <a:pPr marL="342900" indent="-342900">
              <a:spcBef>
                <a:spcPts val="0"/>
              </a:spcBef>
              <a:buFont typeface="Arial" panose="020B0604020202020204" pitchFamily="34" charset="0"/>
              <a:buChar char="•"/>
            </a:pPr>
            <a:r>
              <a:rPr lang="en-US" sz="2800" dirty="0"/>
              <a:t>The BDRC required further reduction in the use of glass on the eastern and northern facades and change to roof design, included as Condition 3, as well as to minimize tree removal which has been complied with.  </a:t>
            </a:r>
          </a:p>
          <a:p>
            <a:pPr marL="342900" indent="-342900">
              <a:spcBef>
                <a:spcPts val="0"/>
              </a:spcBef>
              <a:buFont typeface="Arial" panose="020B0604020202020204" pitchFamily="34" charset="0"/>
              <a:buChar char="•"/>
            </a:pPr>
            <a:endParaRPr lang="en-US" sz="2800" dirty="0"/>
          </a:p>
          <a:p>
            <a:pPr marL="342900" indent="-342900">
              <a:spcBef>
                <a:spcPts val="0"/>
              </a:spcBef>
              <a:buFont typeface="Arial" panose="020B0604020202020204" pitchFamily="34" charset="0"/>
              <a:buChar char="•"/>
            </a:pPr>
            <a:r>
              <a:rPr lang="en-US" sz="2800" dirty="0"/>
              <a:t>The applicant has revised the proposal to remove only 2 significant trees.</a:t>
            </a:r>
          </a:p>
          <a:p>
            <a:pPr>
              <a:spcBef>
                <a:spcPts val="0"/>
              </a:spcBef>
            </a:pPr>
            <a:endParaRPr lang="en-US" sz="1600" dirty="0"/>
          </a:p>
          <a:p>
            <a:r>
              <a:rPr lang="en-US" sz="4400" dirty="0"/>
              <a:t> </a:t>
            </a:r>
          </a:p>
          <a:p>
            <a:pPr>
              <a:spcBef>
                <a:spcPts val="0"/>
              </a:spcBef>
            </a:pPr>
            <a:endParaRPr lang="en-US" sz="2800" dirty="0"/>
          </a:p>
        </p:txBody>
      </p:sp>
    </p:spTree>
    <p:extLst>
      <p:ext uri="{BB962C8B-B14F-4D97-AF65-F5344CB8AC3E}">
        <p14:creationId xmlns:p14="http://schemas.microsoft.com/office/powerpoint/2010/main" val="594026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459144" y="1993876"/>
            <a:ext cx="13455435" cy="5333303"/>
          </a:xfrm>
          <a:prstGeom prst="rect">
            <a:avLst/>
          </a:prstGeom>
          <a:noFill/>
          <a:ln w="9525">
            <a:noFill/>
            <a:miter lim="800000"/>
            <a:headEnd/>
            <a:tailEnd/>
          </a:ln>
        </p:spPr>
        <p:txBody>
          <a:bodyPr wrap="square" lIns="261205" tIns="65302" rIns="130602" bIns="65302">
            <a:spAutoFit/>
          </a:bodyPr>
          <a:lstStyle/>
          <a:p>
            <a:r>
              <a:rPr lang="en-US" sz="2600" dirty="0"/>
              <a:t>Required Findings for Grading Permit: </a:t>
            </a:r>
            <a:endParaRPr lang="en-US" sz="2600" i="1" dirty="0"/>
          </a:p>
          <a:p>
            <a:pPr lvl="1"/>
            <a:r>
              <a:rPr lang="en-US" sz="2600" i="1" dirty="0"/>
              <a:t>That the granting of the permit will not have a significant adverse effect on the environment, comply with Grading Regulations, and Comply with General Plan</a:t>
            </a:r>
            <a:r>
              <a:rPr lang="en-US" sz="2600" dirty="0"/>
              <a:t>.  </a:t>
            </a:r>
          </a:p>
          <a:p>
            <a:r>
              <a:rPr lang="en-US" sz="2600" dirty="0"/>
              <a:t>Applicant must comply with standard conditions of approval which will require: </a:t>
            </a:r>
          </a:p>
          <a:p>
            <a:pPr marL="1165553" lvl="1" indent="-514350">
              <a:buFont typeface="+mj-lt"/>
              <a:buAutoNum type="arabicPeriod"/>
            </a:pPr>
            <a:r>
              <a:rPr lang="en-US" sz="2600" dirty="0"/>
              <a:t>Excavated earth to be off-hauled and deposited to an approved disposal location, </a:t>
            </a:r>
          </a:p>
          <a:p>
            <a:pPr marL="1165553" lvl="1" indent="-514350">
              <a:buFont typeface="+mj-lt"/>
              <a:buAutoNum type="arabicPeriod"/>
            </a:pPr>
            <a:r>
              <a:rPr lang="en-US" sz="2600" dirty="0"/>
              <a:t>Application of erosion control measures prior to and during project grading and construction, </a:t>
            </a:r>
          </a:p>
          <a:p>
            <a:pPr marL="1165553" lvl="1" indent="-514350">
              <a:buFont typeface="+mj-lt"/>
              <a:buAutoNum type="arabicPeriod"/>
            </a:pPr>
            <a:r>
              <a:rPr lang="en-US" sz="2600" dirty="0"/>
              <a:t>Limit grading during the wet season, and </a:t>
            </a:r>
          </a:p>
          <a:p>
            <a:pPr marL="1165553" lvl="1" indent="-514350">
              <a:buFont typeface="+mj-lt"/>
              <a:buAutoNum type="arabicPeriod"/>
            </a:pPr>
            <a:r>
              <a:rPr lang="en-US" sz="2600" dirty="0"/>
              <a:t>Requires Project Engineer shall submit written certification that all grading has been completed in conformance with the approved plans</a:t>
            </a:r>
          </a:p>
        </p:txBody>
      </p:sp>
      <p:sp>
        <p:nvSpPr>
          <p:cNvPr id="9"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REGULATIONS CONFORMANCE</a:t>
            </a:r>
          </a:p>
        </p:txBody>
      </p:sp>
    </p:spTree>
    <p:extLst>
      <p:ext uri="{BB962C8B-B14F-4D97-AF65-F5344CB8AC3E}">
        <p14:creationId xmlns:p14="http://schemas.microsoft.com/office/powerpoint/2010/main" val="2035505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13232" y="1866050"/>
            <a:ext cx="13072042" cy="5733413"/>
          </a:xfrm>
          <a:prstGeom prst="rect">
            <a:avLst/>
          </a:prstGeom>
          <a:noFill/>
          <a:ln w="9525">
            <a:noFill/>
            <a:miter lim="800000"/>
            <a:headEnd/>
            <a:tailEnd/>
          </a:ln>
        </p:spPr>
        <p:txBody>
          <a:bodyPr wrap="square" lIns="261205" tIns="65302" rIns="130602" bIns="65302">
            <a:spAutoFit/>
          </a:bodyPr>
          <a:lstStyle/>
          <a:p>
            <a:r>
              <a:rPr lang="en-US" sz="2600" dirty="0"/>
              <a:t>An Initial Study/Mitigated Negative Declaration was prepared and circulated for public review from July 2, 2022, to July 22, 2022.  </a:t>
            </a:r>
          </a:p>
          <a:p>
            <a:r>
              <a:rPr lang="en-US" sz="2600" dirty="0"/>
              <a:t>The County received two (2) comment letters, including a letter from the Palomar Park Owners’ Association, expressing concern with the </a:t>
            </a:r>
            <a:r>
              <a:rPr lang="en-US" sz="2600" u="sng" dirty="0"/>
              <a:t>land stability, drainage, house size and design, and trees to be removed, amongst other concerns</a:t>
            </a:r>
            <a:r>
              <a:rPr lang="en-US" sz="2600" dirty="0"/>
              <a:t>.</a:t>
            </a:r>
          </a:p>
          <a:p>
            <a:r>
              <a:rPr lang="en-US" sz="2600" dirty="0"/>
              <a:t>Main Concerns </a:t>
            </a:r>
          </a:p>
          <a:p>
            <a:pPr lvl="1"/>
            <a:r>
              <a:rPr lang="en-US" sz="2600" b="1" u="sng" dirty="0"/>
              <a:t>Geology</a:t>
            </a:r>
            <a:r>
              <a:rPr lang="en-US" sz="2600" dirty="0"/>
              <a:t>:</a:t>
            </a:r>
          </a:p>
          <a:p>
            <a:pPr lvl="1"/>
            <a:r>
              <a:rPr lang="en-US" sz="2600" dirty="0"/>
              <a:t>A letter from Denise </a:t>
            </a:r>
            <a:r>
              <a:rPr lang="en-US" sz="2600" dirty="0" err="1"/>
              <a:t>Enea</a:t>
            </a:r>
            <a:r>
              <a:rPr lang="en-US" sz="2600" dirty="0"/>
              <a:t> states that the IS/MND underplays and leaves out critical information regarding the long history of landslides on and directly adjacent to this parcel.  Ms. </a:t>
            </a:r>
            <a:r>
              <a:rPr lang="en-US" sz="2600" dirty="0" err="1"/>
              <a:t>Enea</a:t>
            </a:r>
            <a:r>
              <a:rPr lang="en-US" sz="2600" dirty="0"/>
              <a:t> references letters from </a:t>
            </a:r>
            <a:r>
              <a:rPr lang="en-US" sz="2600" dirty="0" err="1"/>
              <a:t>Kilik</a:t>
            </a:r>
            <a:r>
              <a:rPr lang="en-US" sz="2600" dirty="0"/>
              <a:t> General Engineering, </a:t>
            </a:r>
            <a:r>
              <a:rPr lang="en-US" sz="2600" dirty="0" err="1"/>
              <a:t>GeoForensics</a:t>
            </a:r>
            <a:r>
              <a:rPr lang="en-US" sz="2600" dirty="0"/>
              <a:t>, Inc., and Jeff Lea of Lea &amp; Braze, which are included and analyzed in the IS/MND. </a:t>
            </a:r>
          </a:p>
        </p:txBody>
      </p:sp>
      <p:sp>
        <p:nvSpPr>
          <p:cNvPr id="9"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California Environmental Quality Act (CEQA) Compliance</a:t>
            </a:r>
          </a:p>
        </p:txBody>
      </p:sp>
    </p:spTree>
    <p:extLst>
      <p:ext uri="{BB962C8B-B14F-4D97-AF65-F5344CB8AC3E}">
        <p14:creationId xmlns:p14="http://schemas.microsoft.com/office/powerpoint/2010/main" val="3829949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13231" y="1866050"/>
            <a:ext cx="13669195" cy="6333577"/>
          </a:xfrm>
          <a:prstGeom prst="rect">
            <a:avLst/>
          </a:prstGeom>
          <a:noFill/>
          <a:ln w="9525">
            <a:noFill/>
            <a:miter lim="800000"/>
            <a:headEnd/>
            <a:tailEnd/>
          </a:ln>
        </p:spPr>
        <p:txBody>
          <a:bodyPr wrap="square" lIns="261205" tIns="65302" rIns="130602" bIns="65302">
            <a:spAutoFit/>
          </a:bodyPr>
          <a:lstStyle/>
          <a:p>
            <a:r>
              <a:rPr lang="en-US" sz="2600" dirty="0"/>
              <a:t>The referenced letters reflect brief reviews of the adjoining off-site properties, with no enclosed maps and no mention of specific site locations or the site APN.  The 2021 Connelly report includes a general geologic review of the subject site and does not include subsurface exploration and testing. </a:t>
            </a:r>
          </a:p>
          <a:p>
            <a:r>
              <a:rPr lang="en-US" sz="2600" u="sng" dirty="0"/>
              <a:t>The applicant has submitted comprehensive, site-specific reports, including subsurface exploration and testing, for the proposed residence and septic system</a:t>
            </a:r>
            <a:r>
              <a:rPr lang="en-US" sz="2600" dirty="0"/>
              <a:t>, which have been reviewed by and received </a:t>
            </a:r>
            <a:r>
              <a:rPr lang="en-US" sz="2600" b="1" dirty="0"/>
              <a:t>preliminary approval </a:t>
            </a:r>
            <a:r>
              <a:rPr lang="en-US" sz="2600" dirty="0"/>
              <a:t>from the County Environmental Health Services and the County’s Geologist and Geotechnical Engineer.  Staff’s recommendation of approval is based on the analysis and conditions of approval recommended in those reports.</a:t>
            </a:r>
          </a:p>
          <a:p>
            <a:r>
              <a:rPr lang="en-US" sz="2600" b="1" u="sng" dirty="0"/>
              <a:t>Hydrology</a:t>
            </a:r>
            <a:r>
              <a:rPr lang="en-US" sz="2600" dirty="0"/>
              <a:t>: Ms. </a:t>
            </a:r>
            <a:r>
              <a:rPr lang="en-US" sz="2600" dirty="0" err="1"/>
              <a:t>Enea</a:t>
            </a:r>
            <a:r>
              <a:rPr lang="en-US" sz="2600" dirty="0"/>
              <a:t> asserts that groundwater and springs are the basis for instability of the parcels in this area.  Based on subsurface exploration and testing, there is no evidence to support a conclusion that pervasive springs exist on the project site.   </a:t>
            </a:r>
          </a:p>
          <a:p>
            <a:endParaRPr lang="en-US" sz="2600" b="1" u="sng" dirty="0"/>
          </a:p>
        </p:txBody>
      </p:sp>
      <p:sp>
        <p:nvSpPr>
          <p:cNvPr id="9"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California Environmental Quality Act (CEQA) Compliance</a:t>
            </a:r>
          </a:p>
        </p:txBody>
      </p:sp>
    </p:spTree>
    <p:extLst>
      <p:ext uri="{BB962C8B-B14F-4D97-AF65-F5344CB8AC3E}">
        <p14:creationId xmlns:p14="http://schemas.microsoft.com/office/powerpoint/2010/main" val="3269880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13232" y="1866050"/>
            <a:ext cx="13072042" cy="5333303"/>
          </a:xfrm>
          <a:prstGeom prst="rect">
            <a:avLst/>
          </a:prstGeom>
          <a:noFill/>
          <a:ln w="9525">
            <a:noFill/>
            <a:miter lim="800000"/>
            <a:headEnd/>
            <a:tailEnd/>
          </a:ln>
        </p:spPr>
        <p:txBody>
          <a:bodyPr wrap="square" lIns="261205" tIns="65302" rIns="130602" bIns="65302">
            <a:spAutoFit/>
          </a:bodyPr>
          <a:lstStyle/>
          <a:p>
            <a:r>
              <a:rPr lang="en-US" sz="2600" b="1" u="sng" dirty="0"/>
              <a:t>Trees</a:t>
            </a:r>
            <a:r>
              <a:rPr lang="en-US" sz="2600" dirty="0"/>
              <a:t>:  Initially, project proposed removal of seven (7) significant trees, which commenters stated could result in negative aesthetic impacts and impact the stability of the property, due to the stabilization and drainage benefits provided by the root systems of the trees. </a:t>
            </a:r>
            <a:r>
              <a:rPr lang="en-US" sz="2600" u="sng" dirty="0"/>
              <a:t>The applicant has revised the proposal to remove only 2 significant trees (Trees 14 and 15) and a 5.14-inch California bay tree (which is not a significant tree).</a:t>
            </a:r>
          </a:p>
          <a:p>
            <a:r>
              <a:rPr lang="en-US" sz="2600" u="sng" dirty="0"/>
              <a:t>Applicant required to replace the three (3) indigenous trees with a minimum of three (3), 24-inch box Oak trees</a:t>
            </a:r>
            <a:r>
              <a:rPr lang="en-US" sz="2600" dirty="0"/>
              <a:t>.  The applicant proposes to plant these trees in the right-side setback to provide screening of the residence in the same location as the above listed trees proposed for removal.  Three (3) additional 24” box trees will also be planted on the lower slope.  </a:t>
            </a:r>
          </a:p>
          <a:p>
            <a:endParaRPr lang="en-US" sz="2600" b="1" u="sng" dirty="0"/>
          </a:p>
        </p:txBody>
      </p:sp>
      <p:sp>
        <p:nvSpPr>
          <p:cNvPr id="9"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California Environmental Quality Act (CEQA) Compliance</a:t>
            </a:r>
          </a:p>
        </p:txBody>
      </p:sp>
    </p:spTree>
    <p:extLst>
      <p:ext uri="{BB962C8B-B14F-4D97-AF65-F5344CB8AC3E}">
        <p14:creationId xmlns:p14="http://schemas.microsoft.com/office/powerpoint/2010/main" val="419069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19"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RECOMMENDATION AND FINDINGS</a:t>
            </a:r>
          </a:p>
        </p:txBody>
      </p:sp>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13231" y="1866050"/>
            <a:ext cx="13165285" cy="2286315"/>
          </a:xfrm>
          <a:prstGeom prst="rect">
            <a:avLst/>
          </a:prstGeom>
          <a:noFill/>
          <a:ln w="9525">
            <a:noFill/>
            <a:miter lim="800000"/>
            <a:headEnd/>
            <a:tailEnd/>
          </a:ln>
        </p:spPr>
        <p:txBody>
          <a:bodyPr wrap="square" lIns="261205" tIns="65302" rIns="130602" bIns="65302">
            <a:spAutoFit/>
          </a:bodyPr>
          <a:lstStyle/>
          <a:p>
            <a:pPr>
              <a:spcBef>
                <a:spcPts val="0"/>
              </a:spcBef>
            </a:pPr>
            <a:r>
              <a:rPr lang="en-US" sz="2800" dirty="0">
                <a:latin typeface="Arial" panose="020B0604020202020204" pitchFamily="34" charset="0"/>
                <a:cs typeface="Arial" panose="020B0604020202020204" pitchFamily="34" charset="0"/>
              </a:rPr>
              <a:t>That the Planning Commission:</a:t>
            </a:r>
          </a:p>
          <a:p>
            <a:pPr>
              <a:spcBef>
                <a:spcPts val="0"/>
              </a:spcBef>
            </a:pPr>
            <a:endParaRPr lang="en-US" sz="2800" dirty="0">
              <a:latin typeface="Arial" panose="020B0604020202020204" pitchFamily="34" charset="0"/>
              <a:cs typeface="Arial" panose="020B0604020202020204" pitchFamily="34" charset="0"/>
            </a:endParaRPr>
          </a:p>
          <a:p>
            <a:pPr>
              <a:spcBef>
                <a:spcPts val="0"/>
              </a:spcBef>
            </a:pPr>
            <a:r>
              <a:rPr lang="en-US" sz="2800" dirty="0">
                <a:latin typeface="Arial" panose="020B0604020202020204" pitchFamily="34" charset="0"/>
                <a:cs typeface="Arial" panose="020B0604020202020204" pitchFamily="34" charset="0"/>
              </a:rPr>
              <a:t>That the Planning Commission adopt the </a:t>
            </a:r>
            <a:r>
              <a:rPr lang="en-US" sz="2800" b="1" dirty="0">
                <a:latin typeface="Arial" panose="020B0604020202020204" pitchFamily="34" charset="0"/>
                <a:cs typeface="Arial" panose="020B0604020202020204" pitchFamily="34" charset="0"/>
              </a:rPr>
              <a:t>Initial Study/Mitigated Negative Declaration</a:t>
            </a:r>
            <a:r>
              <a:rPr lang="en-US" sz="2800" dirty="0">
                <a:latin typeface="Arial" panose="020B0604020202020204" pitchFamily="34" charset="0"/>
                <a:cs typeface="Arial" panose="020B0604020202020204" pitchFamily="34" charset="0"/>
              </a:rPr>
              <a:t>, and approve the </a:t>
            </a:r>
            <a:r>
              <a:rPr lang="en-US" sz="2800" b="1" dirty="0">
                <a:latin typeface="Arial" panose="020B0604020202020204" pitchFamily="34" charset="0"/>
                <a:cs typeface="Arial" panose="020B0604020202020204" pitchFamily="34" charset="0"/>
              </a:rPr>
              <a:t>Design Review Permit </a:t>
            </a:r>
            <a:r>
              <a:rPr lang="en-US" sz="2800" dirty="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Grading Permit</a:t>
            </a:r>
            <a:r>
              <a:rPr lang="en-US" sz="2800" dirty="0">
                <a:latin typeface="Arial" panose="020B0604020202020204" pitchFamily="34" charset="0"/>
                <a:cs typeface="Arial" panose="020B0604020202020204" pitchFamily="34" charset="0"/>
              </a:rPr>
              <a:t>, by making findings and adopting the conditions of approval in Attachment A.</a:t>
            </a:r>
          </a:p>
        </p:txBody>
      </p:sp>
    </p:spTree>
    <p:extLst>
      <p:ext uri="{BB962C8B-B14F-4D97-AF65-F5344CB8AC3E}">
        <p14:creationId xmlns:p14="http://schemas.microsoft.com/office/powerpoint/2010/main" val="871959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715819" y="1122588"/>
            <a:ext cx="13168746" cy="531989"/>
          </a:xfrm>
          <a:prstGeom prst="rect">
            <a:avLst/>
          </a:prstGeom>
          <a:noFill/>
          <a:ln w="9525">
            <a:noFill/>
            <a:miter lim="800000"/>
            <a:headEnd/>
            <a:tailEnd/>
          </a:ln>
        </p:spPr>
        <p:txBody>
          <a:bodyPr wrap="square" lIns="130602" tIns="65302" rIns="130602" bIns="65302">
            <a:spAutoFit/>
          </a:bodyPr>
          <a:lstStyle/>
          <a:p>
            <a:pPr algn="ctr"/>
            <a:r>
              <a:rPr lang="en-US" sz="2600" b="1" spc="600" dirty="0">
                <a:latin typeface="Century Gothic" pitchFamily="34" charset="0"/>
              </a:rPr>
              <a:t>PLANNING COMMISSION</a:t>
            </a:r>
            <a:endParaRPr lang="en-US" sz="2300" b="1" spc="600" dirty="0">
              <a:latin typeface="Century Gothic" pitchFamily="34" charset="0"/>
            </a:endParaRPr>
          </a:p>
        </p:txBody>
      </p:sp>
      <p:cxnSp>
        <p:nvCxnSpPr>
          <p:cNvPr id="6" name="Straight Connector 5"/>
          <p:cNvCxnSpPr/>
          <p:nvPr/>
        </p:nvCxnSpPr>
        <p:spPr>
          <a:xfrm>
            <a:off x="715819" y="1709693"/>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831942" y="3246265"/>
            <a:ext cx="24684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78" name="TextBox 8"/>
          <p:cNvSpPr txBox="1">
            <a:spLocks noChangeArrowheads="1"/>
          </p:cNvSpPr>
          <p:nvPr/>
        </p:nvSpPr>
        <p:spPr bwMode="auto">
          <a:xfrm>
            <a:off x="4366353" y="1726980"/>
            <a:ext cx="5805336" cy="932098"/>
          </a:xfrm>
          <a:prstGeom prst="rect">
            <a:avLst/>
          </a:prstGeom>
          <a:noFill/>
          <a:ln w="9525">
            <a:noFill/>
            <a:miter lim="800000"/>
            <a:headEnd/>
            <a:tailEnd/>
          </a:ln>
        </p:spPr>
        <p:txBody>
          <a:bodyPr wrap="none" lIns="130602" tIns="65302" rIns="130602" bIns="65302">
            <a:spAutoFit/>
          </a:bodyPr>
          <a:lstStyle/>
          <a:p>
            <a:pPr algn="ctr">
              <a:spcBef>
                <a:spcPct val="0"/>
              </a:spcBef>
            </a:pPr>
            <a:r>
              <a:rPr lang="en-US" sz="2600" dirty="0">
                <a:latin typeface="Century Gothic" pitchFamily="34" charset="0"/>
              </a:rPr>
              <a:t>Board of Supervisors Chambers</a:t>
            </a:r>
          </a:p>
          <a:p>
            <a:pPr algn="ctr">
              <a:spcBef>
                <a:spcPct val="0"/>
              </a:spcBef>
            </a:pPr>
            <a:r>
              <a:rPr lang="en-US" sz="2600" dirty="0">
                <a:latin typeface="Century Gothic" pitchFamily="34" charset="0"/>
              </a:rPr>
              <a:t>400 County Center, Redwood City</a:t>
            </a:r>
          </a:p>
        </p:txBody>
      </p:sp>
      <p:sp>
        <p:nvSpPr>
          <p:cNvPr id="10" name="TextBox 9"/>
          <p:cNvSpPr txBox="1"/>
          <p:nvPr/>
        </p:nvSpPr>
        <p:spPr>
          <a:xfrm>
            <a:off x="6281611" y="2750882"/>
            <a:ext cx="1577320" cy="531989"/>
          </a:xfrm>
          <a:prstGeom prst="rect">
            <a:avLst/>
          </a:prstGeom>
          <a:noFill/>
        </p:spPr>
        <p:txBody>
          <a:bodyPr wrap="none" lIns="130602" tIns="65302" rIns="130602" bIns="65302">
            <a:spAutoFit/>
          </a:bodyPr>
          <a:lstStyle/>
          <a:p>
            <a:pPr algn="ctr">
              <a:defRPr/>
            </a:pPr>
            <a:r>
              <a:rPr lang="en-US" sz="2600" b="1" spc="428" dirty="0">
                <a:latin typeface="Century Gothic" pitchFamily="34" charset="0"/>
              </a:rPr>
              <a:t>ITEM 3</a:t>
            </a:r>
          </a:p>
        </p:txBody>
      </p:sp>
      <p:sp>
        <p:nvSpPr>
          <p:cNvPr id="13"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14" name="Straight Connector 13"/>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3"/>
          <p:cNvSpPr txBox="1">
            <a:spLocks noChangeArrowheads="1"/>
          </p:cNvSpPr>
          <p:nvPr/>
        </p:nvSpPr>
        <p:spPr bwMode="auto">
          <a:xfrm>
            <a:off x="867025" y="3282871"/>
            <a:ext cx="4456543" cy="2619740"/>
          </a:xfrm>
          <a:prstGeom prst="rect">
            <a:avLst/>
          </a:prstGeom>
          <a:noFill/>
          <a:ln w="9525">
            <a:noFill/>
            <a:miter lim="800000"/>
            <a:headEnd/>
            <a:tailEnd/>
          </a:ln>
        </p:spPr>
        <p:txBody>
          <a:bodyPr wrap="square" lIns="130602" tIns="65302" rIns="130602" bIns="65302">
            <a:spAutoFit/>
          </a:bodyPr>
          <a:lstStyle/>
          <a:p>
            <a:pPr algn="dist">
              <a:defRPr/>
            </a:pPr>
            <a:r>
              <a:rPr lang="en-US" sz="2300" dirty="0">
                <a:latin typeface="Century Gothic" pitchFamily="34" charset="0"/>
              </a:rPr>
              <a:t>Owner: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Applicant: ………………………</a:t>
            </a:r>
          </a:p>
          <a:p>
            <a:pPr algn="dist">
              <a:spcBef>
                <a:spcPts val="1380"/>
              </a:spcBef>
              <a:defRPr/>
            </a:pPr>
            <a:r>
              <a:rPr lang="en-US" sz="2300" dirty="0">
                <a:latin typeface="Century Gothic" pitchFamily="34" charset="0"/>
              </a:rPr>
              <a:t>File Number: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Location: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APN: …………………….……….</a:t>
            </a:r>
            <a:endParaRPr lang="en-US" sz="2300" dirty="0">
              <a:solidFill>
                <a:schemeClr val="bg2">
                  <a:lumMod val="50000"/>
                </a:schemeClr>
              </a:solidFill>
              <a:latin typeface="Century Gothic" pitchFamily="34" charset="0"/>
            </a:endParaRPr>
          </a:p>
        </p:txBody>
      </p:sp>
      <p:sp>
        <p:nvSpPr>
          <p:cNvPr id="16" name="Text Placeholder 2"/>
          <p:cNvSpPr txBox="1">
            <a:spLocks/>
          </p:cNvSpPr>
          <p:nvPr/>
        </p:nvSpPr>
        <p:spPr>
          <a:xfrm>
            <a:off x="5323568" y="3323146"/>
            <a:ext cx="6876052" cy="2662542"/>
          </a:xfrm>
          <a:prstGeom prst="rect">
            <a:avLst/>
          </a:prstGeom>
        </p:spPr>
        <p:txBody>
          <a:bodyPr/>
          <a:lst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fontAlgn="auto">
              <a:spcAft>
                <a:spcPts val="0"/>
              </a:spcAft>
              <a:buNone/>
            </a:pPr>
            <a:r>
              <a:rPr lang="en-US" sz="2600" b="1" dirty="0">
                <a:latin typeface="Century Gothic" panose="020B0502020202020204" pitchFamily="34" charset="0"/>
              </a:rPr>
              <a:t>Anusha Thalapaneni and David Jackson</a:t>
            </a:r>
          </a:p>
          <a:p>
            <a:pPr marL="0" indent="0" fontAlgn="auto">
              <a:spcAft>
                <a:spcPts val="0"/>
              </a:spcAft>
              <a:buNone/>
            </a:pPr>
            <a:r>
              <a:rPr lang="en-US" sz="2600" b="1" dirty="0">
                <a:latin typeface="Century Gothic" panose="020B0502020202020204" pitchFamily="34" charset="0"/>
              </a:rPr>
              <a:t>Maurits de Gans, Designer</a:t>
            </a:r>
          </a:p>
          <a:p>
            <a:pPr marL="0" indent="0" fontAlgn="auto">
              <a:spcAft>
                <a:spcPts val="0"/>
              </a:spcAft>
              <a:buNone/>
            </a:pPr>
            <a:r>
              <a:rPr lang="en-US" sz="2600" b="1" dirty="0">
                <a:latin typeface="Century Gothic" panose="020B0502020202020204" pitchFamily="34" charset="0"/>
              </a:rPr>
              <a:t>PLN 2020-00251 </a:t>
            </a:r>
          </a:p>
          <a:p>
            <a:pPr marL="0" indent="0" fontAlgn="auto">
              <a:spcAft>
                <a:spcPts val="0"/>
              </a:spcAft>
              <a:buNone/>
            </a:pPr>
            <a:r>
              <a:rPr lang="en-US" sz="2600" b="1" dirty="0">
                <a:latin typeface="Century Gothic" panose="020B0502020202020204" pitchFamily="34" charset="0"/>
              </a:rPr>
              <a:t>634 Palomar Drive, Palomar Park</a:t>
            </a:r>
          </a:p>
          <a:p>
            <a:pPr marL="0" indent="0" fontAlgn="auto">
              <a:spcBef>
                <a:spcPts val="1380"/>
              </a:spcBef>
              <a:spcAft>
                <a:spcPts val="0"/>
              </a:spcAft>
              <a:buNone/>
            </a:pPr>
            <a:r>
              <a:rPr lang="en-US" sz="2600" b="1" dirty="0">
                <a:latin typeface="Century Gothic" panose="020B0502020202020204" pitchFamily="34" charset="0"/>
              </a:rPr>
              <a:t>APN 051-022-380 </a:t>
            </a:r>
          </a:p>
        </p:txBody>
      </p:sp>
      <p:sp>
        <p:nvSpPr>
          <p:cNvPr id="18" name="TextBox 12"/>
          <p:cNvSpPr txBox="1">
            <a:spLocks noChangeArrowheads="1"/>
          </p:cNvSpPr>
          <p:nvPr/>
        </p:nvSpPr>
        <p:spPr bwMode="auto">
          <a:xfrm>
            <a:off x="867025" y="6120096"/>
            <a:ext cx="3777672" cy="485822"/>
          </a:xfrm>
          <a:prstGeom prst="rect">
            <a:avLst/>
          </a:prstGeom>
          <a:noFill/>
          <a:ln w="9525">
            <a:noFill/>
            <a:miter lim="800000"/>
            <a:headEnd/>
            <a:tailEnd/>
          </a:ln>
        </p:spPr>
        <p:txBody>
          <a:bodyPr lIns="130602" tIns="65302" rIns="130602" bIns="65302">
            <a:spAutoFit/>
          </a:bodyPr>
          <a:lstStyle/>
          <a:p>
            <a:r>
              <a:rPr lang="en-US" sz="2300" dirty="0">
                <a:latin typeface="Century Gothic" pitchFamily="34" charset="0"/>
              </a:rPr>
              <a:t>Project Description: </a:t>
            </a:r>
          </a:p>
        </p:txBody>
      </p:sp>
      <p:sp>
        <p:nvSpPr>
          <p:cNvPr id="19" name="TextBox 18"/>
          <p:cNvSpPr txBox="1"/>
          <p:nvPr/>
        </p:nvSpPr>
        <p:spPr>
          <a:xfrm>
            <a:off x="920365" y="6605295"/>
            <a:ext cx="13168744" cy="800219"/>
          </a:xfrm>
          <a:prstGeom prst="rect">
            <a:avLst/>
          </a:prstGeom>
          <a:noFill/>
        </p:spPr>
        <p:txBody>
          <a:bodyPr wrap="square" rtlCol="0">
            <a:spAutoFit/>
          </a:bodyPr>
          <a:lstStyle/>
          <a:p>
            <a:r>
              <a:rPr lang="en-US" sz="2300" b="1" dirty="0">
                <a:latin typeface="Century Gothic" panose="020B0502020202020204" pitchFamily="34" charset="0"/>
              </a:rPr>
              <a:t>Construction of a three-story, 4,249 sq. ft. single-family residence, 315 sq. ft. covered terrace, a 155 sq. ft. deck, and a 554 sq. ft. attached garage, on a 18,122 sq. ft. legal parcel. </a:t>
            </a:r>
          </a:p>
        </p:txBody>
      </p:sp>
    </p:spTree>
    <p:extLst>
      <p:ext uri="{BB962C8B-B14F-4D97-AF65-F5344CB8AC3E}">
        <p14:creationId xmlns:p14="http://schemas.microsoft.com/office/powerpoint/2010/main" val="1225520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502676" y="6994166"/>
            <a:ext cx="2693106" cy="820114"/>
          </a:xfrm>
          <a:prstGeom prst="rect">
            <a:avLst/>
          </a:prstGeom>
          <a:noFill/>
          <a:ln w="9525">
            <a:noFill/>
            <a:miter lim="800000"/>
            <a:headEnd/>
            <a:tailEnd/>
          </a:ln>
        </p:spPr>
      </p:pic>
      <p:sp>
        <p:nvSpPr>
          <p:cNvPr id="5" name="Rectangle 1"/>
          <p:cNvSpPr>
            <a:spLocks noChangeArrowheads="1"/>
          </p:cNvSpPr>
          <p:nvPr/>
        </p:nvSpPr>
        <p:spPr bwMode="auto">
          <a:xfrm>
            <a:off x="5838825" y="1484170"/>
            <a:ext cx="65" cy="9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0306" rIns="0" bIns="60306" numCol="1" anchor="ctr" anchorCtr="0" compatLnSpc="1">
            <a:prstTxWarp prst="textNoShape">
              <a:avLst/>
            </a:prstTxWarp>
            <a:spAutoFit/>
          </a:bodyPr>
          <a:lstStyle/>
          <a:p>
            <a:endParaRPr lang="en-US" sz="5400"/>
          </a:p>
        </p:txBody>
      </p:sp>
      <p:pic>
        <p:nvPicPr>
          <p:cNvPr id="7" name="Picture 6" descr="Diagram&#10;&#10;Description automatically generated">
            <a:extLst>
              <a:ext uri="{FF2B5EF4-FFF2-40B4-BE49-F238E27FC236}">
                <a16:creationId xmlns:a16="http://schemas.microsoft.com/office/drawing/2014/main" id="{D0457CDD-6FBD-4AD4-968E-6B6AA7602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951" r="15302"/>
          <a:stretch/>
        </p:blipFill>
        <p:spPr>
          <a:xfrm>
            <a:off x="164433" y="192229"/>
            <a:ext cx="10455442" cy="6176211"/>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id="{0C0DDC65-2D65-4952-983F-FFB0CC794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951" r="15307"/>
          <a:stretch/>
        </p:blipFill>
        <p:spPr>
          <a:xfrm>
            <a:off x="6448925" y="3400704"/>
            <a:ext cx="8017041" cy="4736070"/>
          </a:xfrm>
          <a:prstGeom prst="rect">
            <a:avLst/>
          </a:prstGeom>
        </p:spPr>
      </p:pic>
    </p:spTree>
    <p:extLst>
      <p:ext uri="{BB962C8B-B14F-4D97-AF65-F5344CB8AC3E}">
        <p14:creationId xmlns:p14="http://schemas.microsoft.com/office/powerpoint/2010/main" val="373879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502676" y="6994166"/>
            <a:ext cx="2693106" cy="820114"/>
          </a:xfrm>
          <a:prstGeom prst="rect">
            <a:avLst/>
          </a:prstGeom>
          <a:noFill/>
          <a:ln w="9525">
            <a:noFill/>
            <a:miter lim="800000"/>
            <a:headEnd/>
            <a:tailEnd/>
          </a:ln>
        </p:spPr>
      </p:pic>
      <p:sp>
        <p:nvSpPr>
          <p:cNvPr id="5" name="Rectangle 1"/>
          <p:cNvSpPr>
            <a:spLocks noChangeArrowheads="1"/>
          </p:cNvSpPr>
          <p:nvPr/>
        </p:nvSpPr>
        <p:spPr bwMode="auto">
          <a:xfrm>
            <a:off x="5838825" y="1484170"/>
            <a:ext cx="65" cy="9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0306" rIns="0" bIns="60306" numCol="1" anchor="ctr" anchorCtr="0" compatLnSpc="1">
            <a:prstTxWarp prst="textNoShape">
              <a:avLst/>
            </a:prstTxWarp>
            <a:spAutoFit/>
          </a:bodyPr>
          <a:lstStyle/>
          <a:p>
            <a:endParaRPr lang="en-US" sz="5400"/>
          </a:p>
        </p:txBody>
      </p:sp>
      <p:pic>
        <p:nvPicPr>
          <p:cNvPr id="10" name="Picture 9" descr="Diagram, engineering drawing&#10;&#10;Description automatically generated">
            <a:extLst>
              <a:ext uri="{FF2B5EF4-FFF2-40B4-BE49-F238E27FC236}">
                <a16:creationId xmlns:a16="http://schemas.microsoft.com/office/drawing/2014/main" id="{B0B0EDFF-AD95-4666-9296-2BDF65314E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1" t="24951" r="25182"/>
          <a:stretch/>
        </p:blipFill>
        <p:spPr>
          <a:xfrm>
            <a:off x="6208295" y="2615518"/>
            <a:ext cx="8181083" cy="5421577"/>
          </a:xfrm>
          <a:prstGeom prst="rect">
            <a:avLst/>
          </a:prstGeom>
        </p:spPr>
      </p:pic>
      <p:pic>
        <p:nvPicPr>
          <p:cNvPr id="3" name="Picture 2" descr="Diagram&#10;&#10;Description automatically generated">
            <a:extLst>
              <a:ext uri="{FF2B5EF4-FFF2-40B4-BE49-F238E27FC236}">
                <a16:creationId xmlns:a16="http://schemas.microsoft.com/office/drawing/2014/main" id="{25F2D77C-A5A1-45B2-BA18-825C693FB0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0" t="24952" r="22970"/>
          <a:stretch/>
        </p:blipFill>
        <p:spPr>
          <a:xfrm>
            <a:off x="241022" y="176463"/>
            <a:ext cx="7964264" cy="5277854"/>
          </a:xfrm>
          <a:prstGeom prst="rect">
            <a:avLst/>
          </a:prstGeom>
        </p:spPr>
      </p:pic>
    </p:spTree>
    <p:extLst>
      <p:ext uri="{BB962C8B-B14F-4D97-AF65-F5344CB8AC3E}">
        <p14:creationId xmlns:p14="http://schemas.microsoft.com/office/powerpoint/2010/main" val="2617688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129697" y="7081816"/>
            <a:ext cx="3257550" cy="945740"/>
          </a:xfrm>
          <a:prstGeom prst="rect">
            <a:avLst/>
          </a:prstGeom>
          <a:noFill/>
          <a:ln w="9525">
            <a:noFill/>
            <a:miter lim="800000"/>
            <a:headEnd/>
            <a:tailEnd/>
          </a:ln>
        </p:spPr>
      </p:pic>
      <p:sp>
        <p:nvSpPr>
          <p:cNvPr id="3" name="TextBox 2"/>
          <p:cNvSpPr txBox="1"/>
          <p:nvPr/>
        </p:nvSpPr>
        <p:spPr>
          <a:xfrm>
            <a:off x="4774223" y="2048608"/>
            <a:ext cx="4368504" cy="584775"/>
          </a:xfrm>
          <a:prstGeom prst="rect">
            <a:avLst/>
          </a:prstGeom>
          <a:noFill/>
        </p:spPr>
        <p:txBody>
          <a:bodyPr wrap="none" rtlCol="0">
            <a:spAutoFit/>
          </a:bodyPr>
          <a:lstStyle/>
          <a:p>
            <a:r>
              <a:rPr lang="en-US" sz="3200" dirty="0">
                <a:solidFill>
                  <a:prstClr val="white"/>
                </a:solidFill>
                <a:latin typeface="Century Gothic" panose="020B0502020202020204" pitchFamily="34" charset="0"/>
              </a:rPr>
              <a:t>Insert photos or plans</a:t>
            </a:r>
          </a:p>
        </p:txBody>
      </p:sp>
      <p:sp>
        <p:nvSpPr>
          <p:cNvPr id="5" name="Oval 4"/>
          <p:cNvSpPr/>
          <p:nvPr/>
        </p:nvSpPr>
        <p:spPr>
          <a:xfrm>
            <a:off x="3302000" y="1934883"/>
            <a:ext cx="101600" cy="971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outdoor, tree, grass, ground&#10;&#10;Description automatically generated">
            <a:extLst>
              <a:ext uri="{FF2B5EF4-FFF2-40B4-BE49-F238E27FC236}">
                <a16:creationId xmlns:a16="http://schemas.microsoft.com/office/drawing/2014/main" id="{93266E04-E855-4E0E-B7AA-2D5DA601B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150" y="342532"/>
            <a:ext cx="9760707" cy="7406621"/>
          </a:xfrm>
          <a:prstGeom prst="rect">
            <a:avLst/>
          </a:prstGeom>
        </p:spPr>
      </p:pic>
      <p:pic>
        <p:nvPicPr>
          <p:cNvPr id="12" name="Picture 11" descr="A satellite view of a city&#10;&#10;Description automatically generated with low confidence">
            <a:extLst>
              <a:ext uri="{FF2B5EF4-FFF2-40B4-BE49-F238E27FC236}">
                <a16:creationId xmlns:a16="http://schemas.microsoft.com/office/drawing/2014/main" id="{39F27FBA-F4B3-49B7-904F-9D23EB6209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152" y="371123"/>
            <a:ext cx="4457071" cy="3952139"/>
          </a:xfrm>
          <a:prstGeom prst="rect">
            <a:avLst/>
          </a:prstGeom>
        </p:spPr>
      </p:pic>
      <p:sp>
        <p:nvSpPr>
          <p:cNvPr id="16" name="TextBox 15">
            <a:extLst>
              <a:ext uri="{FF2B5EF4-FFF2-40B4-BE49-F238E27FC236}">
                <a16:creationId xmlns:a16="http://schemas.microsoft.com/office/drawing/2014/main" id="{0EE9D635-83BB-4D4F-8197-A2941DDCDDF9}"/>
              </a:ext>
            </a:extLst>
          </p:cNvPr>
          <p:cNvSpPr txBox="1"/>
          <p:nvPr/>
        </p:nvSpPr>
        <p:spPr bwMode="auto">
          <a:xfrm>
            <a:off x="223432" y="4529547"/>
            <a:ext cx="3744134" cy="1015663"/>
          </a:xfrm>
          <a:prstGeom prst="rect">
            <a:avLst/>
          </a:prstGeom>
          <a:noFill/>
          <a:ln w="9525">
            <a:noFill/>
            <a:miter lim="800000"/>
            <a:headEnd/>
            <a:tailEnd/>
          </a:ln>
        </p:spPr>
        <p:txBody>
          <a:bodyPr wrap="square">
            <a:spAutoFit/>
          </a:bodyPr>
          <a:lstStyle/>
          <a:p>
            <a:pPr>
              <a:spcBef>
                <a:spcPts val="0"/>
              </a:spcBef>
            </a:pPr>
            <a:r>
              <a:rPr lang="en-US" sz="2000" b="1" dirty="0">
                <a:solidFill>
                  <a:schemeClr val="accent6">
                    <a:lumMod val="75000"/>
                  </a:schemeClr>
                </a:solidFill>
                <a:latin typeface="Century Gothic" panose="020B0502020202020204" pitchFamily="34" charset="0"/>
                <a:cs typeface="Arial" panose="020B0604020202020204" pitchFamily="34" charset="0"/>
              </a:rPr>
              <a:t>Undeveloped parcel qt Los </a:t>
            </a:r>
            <a:r>
              <a:rPr lang="en-US" sz="2000" b="1" dirty="0" err="1">
                <a:solidFill>
                  <a:schemeClr val="accent6">
                    <a:lumMod val="75000"/>
                  </a:schemeClr>
                </a:solidFill>
                <a:latin typeface="Century Gothic" panose="020B0502020202020204" pitchFamily="34" charset="0"/>
                <a:cs typeface="Arial" panose="020B0604020202020204" pitchFamily="34" charset="0"/>
              </a:rPr>
              <a:t>Cerros</a:t>
            </a:r>
            <a:r>
              <a:rPr lang="en-US" sz="2000" b="1" dirty="0">
                <a:solidFill>
                  <a:schemeClr val="accent6">
                    <a:lumMod val="75000"/>
                  </a:schemeClr>
                </a:solidFill>
                <a:latin typeface="Century Gothic" panose="020B0502020202020204" pitchFamily="34" charset="0"/>
                <a:cs typeface="Arial" panose="020B0604020202020204" pitchFamily="34" charset="0"/>
              </a:rPr>
              <a:t> Road and Palomar Drive</a:t>
            </a:r>
          </a:p>
        </p:txBody>
      </p:sp>
    </p:spTree>
    <p:extLst>
      <p:ext uri="{BB962C8B-B14F-4D97-AF65-F5344CB8AC3E}">
        <p14:creationId xmlns:p14="http://schemas.microsoft.com/office/powerpoint/2010/main" val="122906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792224" y="1010086"/>
            <a:ext cx="5715482" cy="562767"/>
          </a:xfrm>
          <a:prstGeom prst="rect">
            <a:avLst/>
          </a:prstGeom>
          <a:noFill/>
          <a:ln w="9525">
            <a:noFill/>
            <a:miter lim="800000"/>
            <a:headEnd/>
            <a:tailEnd/>
          </a:ln>
        </p:spPr>
        <p:txBody>
          <a:bodyPr wrap="square" lIns="130602" tIns="65302" rIns="130602" bIns="65302">
            <a:spAutoFit/>
          </a:bodyPr>
          <a:lstStyle/>
          <a:p>
            <a:r>
              <a:rPr lang="en-US" sz="2800" b="1" dirty="0">
                <a:latin typeface="Century Gothic" pitchFamily="34" charset="0"/>
              </a:rPr>
              <a:t>PROJECT DESCRIPTION</a:t>
            </a:r>
          </a:p>
        </p:txBody>
      </p:sp>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p:cNvSpPr txBox="1">
            <a:spLocks noChangeArrowheads="1"/>
          </p:cNvSpPr>
          <p:nvPr/>
        </p:nvSpPr>
        <p:spPr bwMode="auto">
          <a:xfrm>
            <a:off x="205534" y="1865292"/>
            <a:ext cx="7302172" cy="4725445"/>
          </a:xfrm>
          <a:prstGeom prst="rect">
            <a:avLst/>
          </a:prstGeom>
          <a:noFill/>
          <a:ln w="9525">
            <a:noFill/>
            <a:miter lim="800000"/>
            <a:headEnd/>
            <a:tailEnd/>
          </a:ln>
        </p:spPr>
        <p:txBody>
          <a:bodyPr wrap="square" lIns="261205" tIns="65302" rIns="130602" bIns="65302">
            <a:spAutoFit/>
          </a:bodyPr>
          <a:lstStyle/>
          <a:p>
            <a:endParaRPr lang="en-US" sz="1050" dirty="0"/>
          </a:p>
          <a:p>
            <a:pPr marL="342900" indent="-342900">
              <a:buFont typeface="Arial" panose="020B0604020202020204" pitchFamily="34" charset="0"/>
              <a:buChar char="•"/>
            </a:pPr>
            <a:r>
              <a:rPr lang="en-US" sz="2400" dirty="0"/>
              <a:t>New 4,249 sq. ft., three-story residence on a 18,122 sq. ft. legal parcel.  </a:t>
            </a:r>
          </a:p>
          <a:p>
            <a:pPr marL="342900" indent="-342900">
              <a:buFont typeface="Arial" panose="020B0604020202020204" pitchFamily="34" charset="0"/>
              <a:buChar char="•"/>
            </a:pPr>
            <a:r>
              <a:rPr lang="en-US" sz="2400" dirty="0"/>
              <a:t>Project access is from an improved existing gravel driveway located on 636 Palomar Drive and APN 051-022-250. </a:t>
            </a:r>
          </a:p>
          <a:p>
            <a:pPr marL="342900" indent="-342900">
              <a:buFont typeface="Arial" panose="020B0604020202020204" pitchFamily="34" charset="0"/>
              <a:buChar char="•"/>
            </a:pPr>
            <a:r>
              <a:rPr lang="en-US" sz="2400" dirty="0"/>
              <a:t>The project involves 880 cubic yards (</a:t>
            </a:r>
            <a:r>
              <a:rPr lang="en-US" sz="2400" dirty="0" err="1"/>
              <a:t>c.y.</a:t>
            </a:r>
            <a:r>
              <a:rPr lang="en-US" sz="2400" dirty="0"/>
              <a:t>) of cut and 90 </a:t>
            </a:r>
            <a:r>
              <a:rPr lang="en-US" sz="2400" dirty="0" err="1"/>
              <a:t>c.y.</a:t>
            </a:r>
            <a:r>
              <a:rPr lang="en-US" sz="2400" dirty="0"/>
              <a:t> of fill and the removal of 2 significant trees.</a:t>
            </a:r>
          </a:p>
          <a:p>
            <a:pPr marL="342900" indent="-342900">
              <a:buFont typeface="Arial" panose="020B0604020202020204" pitchFamily="34" charset="0"/>
              <a:buChar char="•"/>
            </a:pPr>
            <a:r>
              <a:rPr lang="en-US" sz="2400" dirty="0"/>
              <a:t>Zoning: R-1/S-91/DR (Minimum Lot Size 10,000 sq. ft.)</a:t>
            </a:r>
          </a:p>
        </p:txBody>
      </p:sp>
      <p:pic>
        <p:nvPicPr>
          <p:cNvPr id="3" name="Picture 2" descr="Graphical user interface, application, PowerPoint&#10;&#10;Description automatically generated">
            <a:extLst>
              <a:ext uri="{FF2B5EF4-FFF2-40B4-BE49-F238E27FC236}">
                <a16:creationId xmlns:a16="http://schemas.microsoft.com/office/drawing/2014/main" id="{35657730-46C5-4B1B-A03E-EDB354CC6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42" t="63778" r="52576" b="4204"/>
          <a:stretch/>
        </p:blipFill>
        <p:spPr>
          <a:xfrm>
            <a:off x="7507706" y="2011511"/>
            <a:ext cx="6781849" cy="3629724"/>
          </a:xfrm>
          <a:prstGeom prst="rect">
            <a:avLst/>
          </a:prstGeom>
        </p:spPr>
      </p:pic>
    </p:spTree>
    <p:extLst>
      <p:ext uri="{BB962C8B-B14F-4D97-AF65-F5344CB8AC3E}">
        <p14:creationId xmlns:p14="http://schemas.microsoft.com/office/powerpoint/2010/main" val="2928892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792223" y="1010086"/>
            <a:ext cx="10440033" cy="562767"/>
          </a:xfrm>
          <a:prstGeom prst="rect">
            <a:avLst/>
          </a:prstGeom>
          <a:noFill/>
          <a:ln w="9525">
            <a:noFill/>
            <a:miter lim="800000"/>
            <a:headEnd/>
            <a:tailEnd/>
          </a:ln>
        </p:spPr>
        <p:txBody>
          <a:bodyPr wrap="square" lIns="130602" tIns="65302" rIns="130602" bIns="65302">
            <a:spAutoFit/>
          </a:bodyPr>
          <a:lstStyle/>
          <a:p>
            <a:r>
              <a:rPr lang="en-US" sz="2800" b="1" dirty="0">
                <a:latin typeface="Century Gothic" pitchFamily="34" charset="0"/>
              </a:rPr>
              <a:t>PLANNING COMMISSION HEARING OF MAY 8, 2023</a:t>
            </a:r>
          </a:p>
        </p:txBody>
      </p:sp>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a:extLst>
              <a:ext uri="{FF2B5EF4-FFF2-40B4-BE49-F238E27FC236}">
                <a16:creationId xmlns:a16="http://schemas.microsoft.com/office/drawing/2014/main" id="{2F698A61-1CE6-47DA-8B34-D694DF5FFCFB}"/>
              </a:ext>
            </a:extLst>
          </p:cNvPr>
          <p:cNvSpPr txBox="1">
            <a:spLocks noChangeArrowheads="1"/>
          </p:cNvSpPr>
          <p:nvPr/>
        </p:nvSpPr>
        <p:spPr bwMode="auto">
          <a:xfrm>
            <a:off x="445705" y="1683765"/>
            <a:ext cx="13708974" cy="5533358"/>
          </a:xfrm>
          <a:prstGeom prst="rect">
            <a:avLst/>
          </a:prstGeom>
          <a:noFill/>
          <a:ln w="9525">
            <a:noFill/>
            <a:miter lim="800000"/>
            <a:headEnd/>
            <a:tailEnd/>
          </a:ln>
        </p:spPr>
        <p:txBody>
          <a:bodyPr wrap="square" lIns="261205" tIns="65302" rIns="130602" bIns="65302">
            <a:spAutoFit/>
          </a:bodyPr>
          <a:lstStyle/>
          <a:p>
            <a:endParaRPr lang="en-US" sz="2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M</a:t>
            </a:r>
            <a:r>
              <a:rPr lang="en-US" sz="2600" b="0" i="0" dirty="0">
                <a:solidFill>
                  <a:srgbClr val="000000"/>
                </a:solidFill>
                <a:effectLst/>
                <a:latin typeface="Arial" panose="020B0604020202020204" pitchFamily="34" charset="0"/>
                <a:cs typeface="Arial" panose="020B0604020202020204" pitchFamily="34" charset="0"/>
              </a:rPr>
              <a:t>embers of the public e</a:t>
            </a:r>
            <a:r>
              <a:rPr lang="en-US" sz="2600" dirty="0">
                <a:latin typeface="Arial" panose="020B0604020202020204" pitchFamily="34" charset="0"/>
                <a:cs typeface="Arial" panose="020B0604020202020204" pitchFamily="34" charset="0"/>
              </a:rPr>
              <a:t>xpressed concerns regarding potential project impacts, mainly concerns regarding site stability, due to a history of land sliding in the area which could be exacerbated by project construction, site drainage, and septic system construction, as well as proposed tree removal.</a:t>
            </a:r>
          </a:p>
          <a:p>
            <a:pPr marL="994103" lvl="1" indent="-342900">
              <a:buFont typeface="Arial" panose="020B0604020202020204" pitchFamily="34" charset="0"/>
              <a:buChar char="•"/>
            </a:pPr>
            <a:r>
              <a:rPr lang="en-US" sz="2600" b="0" i="0" dirty="0">
                <a:solidFill>
                  <a:srgbClr val="000000"/>
                </a:solidFill>
                <a:effectLst/>
                <a:latin typeface="Arial" panose="020B0604020202020204" pitchFamily="34" charset="0"/>
              </a:rPr>
              <a:t>Mark Haesloop (on behalf of Denise </a:t>
            </a:r>
            <a:r>
              <a:rPr lang="en-US" sz="2600" b="0" i="0" dirty="0" err="1">
                <a:solidFill>
                  <a:srgbClr val="000000"/>
                </a:solidFill>
                <a:effectLst/>
                <a:latin typeface="Arial" panose="020B0604020202020204" pitchFamily="34" charset="0"/>
              </a:rPr>
              <a:t>Enea</a:t>
            </a:r>
            <a:r>
              <a:rPr lang="en-US" sz="2600" b="0" i="0" dirty="0">
                <a:solidFill>
                  <a:srgbClr val="000000"/>
                </a:solidFill>
                <a:effectLst/>
                <a:latin typeface="Arial" panose="020B0604020202020204" pitchFamily="34" charset="0"/>
              </a:rPr>
              <a:t> Charlebois at 738 Loma Court), and Barry Hecht from Balance </a:t>
            </a:r>
            <a:r>
              <a:rPr lang="en-US" sz="2600" b="0" i="0" dirty="0" err="1">
                <a:solidFill>
                  <a:srgbClr val="000000"/>
                </a:solidFill>
                <a:effectLst/>
                <a:latin typeface="Arial" panose="020B0604020202020204" pitchFamily="34" charset="0"/>
              </a:rPr>
              <a:t>Hydrologics</a:t>
            </a:r>
            <a:r>
              <a:rPr lang="en-US" sz="2600" b="0" i="0" dirty="0">
                <a:solidFill>
                  <a:srgbClr val="000000"/>
                </a:solidFill>
                <a:effectLst/>
                <a:latin typeface="Arial" panose="020B0604020202020204" pitchFamily="34" charset="0"/>
              </a:rPr>
              <a:t> presented a letter, dated March 7, 2023</a:t>
            </a:r>
            <a:r>
              <a:rPr lang="en-US" sz="2600" dirty="0">
                <a:solidFill>
                  <a:srgbClr val="000000"/>
                </a:solidFill>
                <a:latin typeface="Arial" panose="020B0604020202020204" pitchFamily="34" charset="0"/>
              </a:rPr>
              <a:t>, </a:t>
            </a:r>
            <a:r>
              <a:rPr lang="en-US" sz="2600" b="0" i="0" dirty="0">
                <a:solidFill>
                  <a:srgbClr val="000000"/>
                </a:solidFill>
                <a:effectLst/>
                <a:latin typeface="Arial" panose="020B0604020202020204" pitchFamily="34" charset="0"/>
              </a:rPr>
              <a:t>including analysis pertaining to site hydrology, past land sliding in the area, and concerns regarding potential land instability resulting from project grading. </a:t>
            </a: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Action: Planning Commission continued its review of the project to a date uncertain to allow time for the applicant’s team and County staff to review the Balance </a:t>
            </a:r>
            <a:r>
              <a:rPr lang="en-US" sz="2600" dirty="0" err="1">
                <a:latin typeface="Arial" panose="020B0604020202020204" pitchFamily="34" charset="0"/>
                <a:cs typeface="Arial" panose="020B0604020202020204" pitchFamily="34" charset="0"/>
              </a:rPr>
              <a:t>Hydrologics</a:t>
            </a:r>
            <a:r>
              <a:rPr lang="en-US" sz="2600" dirty="0">
                <a:latin typeface="Arial" panose="020B0604020202020204" pitchFamily="34" charset="0"/>
                <a:cs typeface="Arial" panose="020B0604020202020204" pitchFamily="34" charset="0"/>
              </a:rPr>
              <a:t> Letter.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792223" y="1010086"/>
            <a:ext cx="11993051" cy="562767"/>
          </a:xfrm>
          <a:prstGeom prst="rect">
            <a:avLst/>
          </a:prstGeom>
          <a:noFill/>
          <a:ln w="9525">
            <a:noFill/>
            <a:miter lim="800000"/>
            <a:headEnd/>
            <a:tailEnd/>
          </a:ln>
        </p:spPr>
        <p:txBody>
          <a:bodyPr wrap="square" lIns="130602" tIns="65302" rIns="130602" bIns="65302">
            <a:spAutoFit/>
          </a:bodyPr>
          <a:lstStyle/>
          <a:p>
            <a:r>
              <a:rPr lang="en-US" sz="2800" b="1" dirty="0">
                <a:latin typeface="Century Gothic" pitchFamily="34" charset="0"/>
              </a:rPr>
              <a:t>County Review of Additional Documentation</a:t>
            </a:r>
          </a:p>
        </p:txBody>
      </p:sp>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a:extLst>
              <a:ext uri="{FF2B5EF4-FFF2-40B4-BE49-F238E27FC236}">
                <a16:creationId xmlns:a16="http://schemas.microsoft.com/office/drawing/2014/main" id="{2F698A61-1CE6-47DA-8B34-D694DF5FFCFB}"/>
              </a:ext>
            </a:extLst>
          </p:cNvPr>
          <p:cNvSpPr txBox="1">
            <a:spLocks noChangeArrowheads="1"/>
          </p:cNvSpPr>
          <p:nvPr/>
        </p:nvSpPr>
        <p:spPr bwMode="auto">
          <a:xfrm>
            <a:off x="454447" y="1708214"/>
            <a:ext cx="14175953" cy="6041189"/>
          </a:xfrm>
          <a:prstGeom prst="rect">
            <a:avLst/>
          </a:prstGeom>
          <a:noFill/>
          <a:ln w="9525">
            <a:noFill/>
            <a:miter lim="800000"/>
            <a:headEnd/>
            <a:tailEnd/>
          </a:ln>
        </p:spPr>
        <p:txBody>
          <a:bodyPr wrap="square" lIns="261205" tIns="65302" rIns="130602" bIns="65302">
            <a:spAutoFit/>
          </a:bodyPr>
          <a:lstStyle/>
          <a:p>
            <a:r>
              <a:rPr lang="en-US" sz="2400" b="0" i="0" dirty="0">
                <a:solidFill>
                  <a:srgbClr val="000000"/>
                </a:solidFill>
                <a:effectLst/>
                <a:latin typeface="Arial" panose="020B0604020202020204" pitchFamily="34" charset="0"/>
                <a:cs typeface="Arial" panose="020B0604020202020204" pitchFamily="34" charset="0"/>
              </a:rPr>
              <a:t>County Review of Balance </a:t>
            </a:r>
            <a:r>
              <a:rPr lang="en-US" sz="2400" b="0" i="0" dirty="0" err="1">
                <a:solidFill>
                  <a:srgbClr val="000000"/>
                </a:solidFill>
                <a:effectLst/>
                <a:latin typeface="Arial" panose="020B0604020202020204" pitchFamily="34" charset="0"/>
                <a:cs typeface="Arial" panose="020B0604020202020204" pitchFamily="34" charset="0"/>
              </a:rPr>
              <a:t>Hydrologics</a:t>
            </a:r>
            <a:r>
              <a:rPr lang="en-US" sz="2400" b="0" i="0" dirty="0">
                <a:solidFill>
                  <a:srgbClr val="000000"/>
                </a:solidFill>
                <a:effectLst/>
                <a:latin typeface="Arial" panose="020B0604020202020204" pitchFamily="34" charset="0"/>
                <a:cs typeface="Arial" panose="020B0604020202020204" pitchFamily="34" charset="0"/>
              </a:rPr>
              <a:t> Letter:</a:t>
            </a:r>
          </a:p>
          <a:p>
            <a:pPr marL="342900" indent="-342900">
              <a:buFont typeface="Arial" panose="020B0604020202020204" pitchFamily="34" charset="0"/>
              <a:buChar char="•"/>
            </a:pPr>
            <a:r>
              <a:rPr lang="en-US" sz="2400" b="0" i="0" dirty="0">
                <a:solidFill>
                  <a:srgbClr val="000000"/>
                </a:solidFill>
                <a:effectLst/>
                <a:latin typeface="Arial" panose="020B0604020202020204" pitchFamily="34" charset="0"/>
                <a:cs typeface="Arial" panose="020B0604020202020204" pitchFamily="34" charset="0"/>
              </a:rPr>
              <a:t>Cotton Shires and Associates (County’s Geotechnical Consultant) finds that there is no new information that would compel us to modify our opinion that the Project Geologist and Geotechnical Engineer have:  1) investigated the site in accordance with the standards of practice in the County, 2) identified the significant geologic and geotechnical hazards at the site; 3) recommended suitable mitigation measures to address those hazards; and 4) adequately addressed CSA’s previously provided comments and concerns”. </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New Landslides:</a:t>
            </a:r>
          </a:p>
          <a:p>
            <a:pPr marL="342900" indent="-3429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I</a:t>
            </a:r>
            <a:r>
              <a:rPr lang="en-US" sz="2400" b="0" i="0" dirty="0">
                <a:solidFill>
                  <a:srgbClr val="000000"/>
                </a:solidFill>
                <a:effectLst/>
                <a:latin typeface="Arial" panose="020B0604020202020204" pitchFamily="34" charset="0"/>
                <a:cs typeface="Arial" panose="020B0604020202020204" pitchFamily="34" charset="0"/>
              </a:rPr>
              <a:t>n a letter dated April 5, 2023, Denise </a:t>
            </a:r>
            <a:r>
              <a:rPr lang="en-US" sz="2400" b="0" i="0" dirty="0" err="1">
                <a:solidFill>
                  <a:srgbClr val="000000"/>
                </a:solidFill>
                <a:effectLst/>
                <a:latin typeface="Arial" panose="020B0604020202020204" pitchFamily="34" charset="0"/>
                <a:cs typeface="Arial" panose="020B0604020202020204" pitchFamily="34" charset="0"/>
              </a:rPr>
              <a:t>Enea</a:t>
            </a:r>
            <a:r>
              <a:rPr lang="en-US" sz="2400" b="0" i="0" dirty="0">
                <a:solidFill>
                  <a:srgbClr val="000000"/>
                </a:solidFill>
                <a:effectLst/>
                <a:latin typeface="Arial" panose="020B0604020202020204" pitchFamily="34" charset="0"/>
                <a:cs typeface="Arial" panose="020B0604020202020204" pitchFamily="34" charset="0"/>
              </a:rPr>
              <a:t> Charlebois notified the Property Owners of 634 Palomar Drive, regarding emergency measures taken under a building permit at 738 Loma Court, including installation of subdrain lines, in response to 2 potential new landslides.  No information from a geotechnical or engineering professional was submitted </a:t>
            </a:r>
          </a:p>
          <a:p>
            <a:pPr marL="342900" indent="-342900">
              <a:buFont typeface="Arial" panose="020B0604020202020204" pitchFamily="34" charset="0"/>
              <a:buChar char="•"/>
            </a:pPr>
            <a:r>
              <a:rPr lang="en-US" sz="2400" b="0" i="0" dirty="0">
                <a:solidFill>
                  <a:srgbClr val="000000"/>
                </a:solidFill>
                <a:effectLst/>
                <a:latin typeface="Arial" panose="020B0604020202020204" pitchFamily="34" charset="0"/>
                <a:cs typeface="Arial" panose="020B0604020202020204" pitchFamily="34" charset="0"/>
              </a:rPr>
              <a:t>Based on staff’s review of these documents, staff has concluded that there is no formal documentation or evidence of any potential new landslides.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70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Picture 12" descr="Diagram, engineering drawing&#10;&#10;Description automatically generated">
            <a:extLst>
              <a:ext uri="{FF2B5EF4-FFF2-40B4-BE49-F238E27FC236}">
                <a16:creationId xmlns:a16="http://schemas.microsoft.com/office/drawing/2014/main" id="{3D1F4E66-7C9B-4A29-B49F-C073EF1AF4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12344400" cy="8229600"/>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10757488" y="163995"/>
            <a:ext cx="3257550" cy="945740"/>
          </a:xfrm>
          <a:prstGeom prst="rect">
            <a:avLst/>
          </a:prstGeom>
          <a:noFill/>
          <a:ln w="9525">
            <a:noFill/>
            <a:miter lim="800000"/>
            <a:headEnd/>
            <a:tailEnd/>
          </a:ln>
        </p:spPr>
      </p:pic>
      <p:sp>
        <p:nvSpPr>
          <p:cNvPr id="5" name="Rectangle 1"/>
          <p:cNvSpPr>
            <a:spLocks noChangeArrowheads="1"/>
          </p:cNvSpPr>
          <p:nvPr/>
        </p:nvSpPr>
        <p:spPr bwMode="auto">
          <a:xfrm>
            <a:off x="5838825" y="1484170"/>
            <a:ext cx="65" cy="9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0306" rIns="0" bIns="60306" numCol="1" anchor="ctr" anchorCtr="0" compatLnSpc="1">
            <a:prstTxWarp prst="textNoShape">
              <a:avLst/>
            </a:prstTxWarp>
            <a:spAutoFit/>
          </a:bodyPr>
          <a:lstStyle/>
          <a:p>
            <a:endParaRPr lang="en-US" sz="5400"/>
          </a:p>
        </p:txBody>
      </p:sp>
      <p:sp>
        <p:nvSpPr>
          <p:cNvPr id="11" name="TextBox 10">
            <a:extLst>
              <a:ext uri="{FF2B5EF4-FFF2-40B4-BE49-F238E27FC236}">
                <a16:creationId xmlns:a16="http://schemas.microsoft.com/office/drawing/2014/main" id="{0D236F6C-E073-454F-BAF4-3A37FB194808}"/>
              </a:ext>
            </a:extLst>
          </p:cNvPr>
          <p:cNvSpPr txBox="1"/>
          <p:nvPr/>
        </p:nvSpPr>
        <p:spPr bwMode="auto">
          <a:xfrm>
            <a:off x="4653240" y="5849106"/>
            <a:ext cx="3030287" cy="870543"/>
          </a:xfrm>
          <a:prstGeom prst="rect">
            <a:avLst/>
          </a:prstGeom>
          <a:noFill/>
          <a:ln w="9525">
            <a:noFill/>
            <a:miter lim="800000"/>
            <a:headEnd/>
            <a:tailEnd/>
          </a:ln>
        </p:spPr>
        <p:txBody>
          <a:bodyPr wrap="square" lIns="261205" tIns="65302" rIns="130602" bIns="65302" rtlCol="0">
            <a:spAutoFit/>
          </a:bodyPr>
          <a:lstStyle/>
          <a:p>
            <a:pPr>
              <a:spcBef>
                <a:spcPts val="0"/>
              </a:spcBef>
            </a:pPr>
            <a:r>
              <a:rPr lang="en-US" sz="2400" b="1" dirty="0">
                <a:solidFill>
                  <a:schemeClr val="accent6">
                    <a:lumMod val="75000"/>
                  </a:schemeClr>
                </a:solidFill>
                <a:latin typeface="Century Gothic" panose="020B0502020202020204" pitchFamily="34" charset="0"/>
                <a:cs typeface="Arial" panose="020B0604020202020204" pitchFamily="34" charset="0"/>
              </a:rPr>
              <a:t>Proposed Septic System</a:t>
            </a:r>
          </a:p>
        </p:txBody>
      </p:sp>
      <p:sp>
        <p:nvSpPr>
          <p:cNvPr id="15" name="TextBox 14">
            <a:extLst>
              <a:ext uri="{FF2B5EF4-FFF2-40B4-BE49-F238E27FC236}">
                <a16:creationId xmlns:a16="http://schemas.microsoft.com/office/drawing/2014/main" id="{9419F7E7-07F6-4728-B36E-80EBCAD2D26E}"/>
              </a:ext>
            </a:extLst>
          </p:cNvPr>
          <p:cNvSpPr txBox="1"/>
          <p:nvPr/>
        </p:nvSpPr>
        <p:spPr bwMode="auto">
          <a:xfrm>
            <a:off x="5712090" y="3736699"/>
            <a:ext cx="3030287" cy="378101"/>
          </a:xfrm>
          <a:prstGeom prst="rect">
            <a:avLst/>
          </a:prstGeom>
          <a:noFill/>
          <a:ln w="9525">
            <a:noFill/>
            <a:miter lim="800000"/>
            <a:headEnd/>
            <a:tailEnd/>
          </a:ln>
        </p:spPr>
        <p:txBody>
          <a:bodyPr wrap="square" lIns="261205" tIns="65302" rIns="130602" bIns="65302" rtlCol="0">
            <a:spAutoFit/>
          </a:bodyPr>
          <a:lstStyle/>
          <a:p>
            <a:pPr>
              <a:spcBef>
                <a:spcPts val="0"/>
              </a:spcBef>
            </a:pPr>
            <a:r>
              <a:rPr lang="en-US" sz="1600" b="1" dirty="0">
                <a:solidFill>
                  <a:schemeClr val="accent6">
                    <a:lumMod val="75000"/>
                  </a:schemeClr>
                </a:solidFill>
                <a:latin typeface="Century Gothic" panose="020B0502020202020204" pitchFamily="34" charset="0"/>
                <a:cs typeface="Arial" panose="020B0604020202020204" pitchFamily="34" charset="0"/>
              </a:rPr>
              <a:t>Gravel</a:t>
            </a:r>
          </a:p>
        </p:txBody>
      </p:sp>
      <p:sp>
        <p:nvSpPr>
          <p:cNvPr id="16" name="TextBox 15">
            <a:extLst>
              <a:ext uri="{FF2B5EF4-FFF2-40B4-BE49-F238E27FC236}">
                <a16:creationId xmlns:a16="http://schemas.microsoft.com/office/drawing/2014/main" id="{EE9A55F5-FD7C-4915-B4E2-D9825B1EBFFD}"/>
              </a:ext>
            </a:extLst>
          </p:cNvPr>
          <p:cNvSpPr txBox="1"/>
          <p:nvPr/>
        </p:nvSpPr>
        <p:spPr bwMode="auto">
          <a:xfrm>
            <a:off x="4401450" y="3961054"/>
            <a:ext cx="3030287" cy="378101"/>
          </a:xfrm>
          <a:prstGeom prst="rect">
            <a:avLst/>
          </a:prstGeom>
          <a:noFill/>
          <a:ln w="9525">
            <a:noFill/>
            <a:miter lim="800000"/>
            <a:headEnd/>
            <a:tailEnd/>
          </a:ln>
        </p:spPr>
        <p:txBody>
          <a:bodyPr wrap="square" lIns="261205" tIns="65302" rIns="130602" bIns="65302" rtlCol="0">
            <a:spAutoFit/>
          </a:bodyPr>
          <a:lstStyle/>
          <a:p>
            <a:pPr>
              <a:spcBef>
                <a:spcPts val="0"/>
              </a:spcBef>
            </a:pPr>
            <a:r>
              <a:rPr lang="en-US" sz="1600" b="1" dirty="0">
                <a:solidFill>
                  <a:schemeClr val="accent6">
                    <a:lumMod val="75000"/>
                  </a:schemeClr>
                </a:solidFill>
                <a:latin typeface="Century Gothic" panose="020B0502020202020204" pitchFamily="34" charset="0"/>
                <a:cs typeface="Arial" panose="020B0604020202020204" pitchFamily="34" charset="0"/>
              </a:rPr>
              <a:t>concrete</a:t>
            </a:r>
          </a:p>
        </p:txBody>
      </p:sp>
    </p:spTree>
    <p:extLst>
      <p:ext uri="{BB962C8B-B14F-4D97-AF65-F5344CB8AC3E}">
        <p14:creationId xmlns:p14="http://schemas.microsoft.com/office/powerpoint/2010/main" val="2886039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10757488" y="163995"/>
            <a:ext cx="3257550" cy="945740"/>
          </a:xfrm>
          <a:prstGeom prst="rect">
            <a:avLst/>
          </a:prstGeom>
          <a:noFill/>
          <a:ln w="9525">
            <a:noFill/>
            <a:miter lim="800000"/>
            <a:headEnd/>
            <a:tailEnd/>
          </a:ln>
        </p:spPr>
      </p:pic>
      <p:sp>
        <p:nvSpPr>
          <p:cNvPr id="5" name="Rectangle 1"/>
          <p:cNvSpPr>
            <a:spLocks noChangeArrowheads="1"/>
          </p:cNvSpPr>
          <p:nvPr/>
        </p:nvSpPr>
        <p:spPr bwMode="auto">
          <a:xfrm>
            <a:off x="5838825" y="1484170"/>
            <a:ext cx="65" cy="9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0306" rIns="0" bIns="60306" numCol="1" anchor="ctr" anchorCtr="0" compatLnSpc="1">
            <a:prstTxWarp prst="textNoShape">
              <a:avLst/>
            </a:prstTxWarp>
            <a:spAutoFit/>
          </a:bodyPr>
          <a:lstStyle/>
          <a:p>
            <a:endParaRPr lang="en-US" sz="5400"/>
          </a:p>
        </p:txBody>
      </p:sp>
      <p:pic>
        <p:nvPicPr>
          <p:cNvPr id="13" name="Picture 12" descr="Diagram, engineering drawing&#10;&#10;Description automatically generated">
            <a:extLst>
              <a:ext uri="{FF2B5EF4-FFF2-40B4-BE49-F238E27FC236}">
                <a16:creationId xmlns:a16="http://schemas.microsoft.com/office/drawing/2014/main" id="{34C19FA3-EAC1-4DDD-B800-CB57AD4FC3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5" r="15851" b="2542"/>
          <a:stretch/>
        </p:blipFill>
        <p:spPr>
          <a:xfrm>
            <a:off x="4930689" y="209226"/>
            <a:ext cx="9467237" cy="7378456"/>
          </a:xfrm>
          <a:prstGeom prst="rect">
            <a:avLst/>
          </a:prstGeom>
          <a:ln w="63500">
            <a:solidFill>
              <a:schemeClr val="accent1"/>
            </a:solidFill>
          </a:ln>
        </p:spPr>
      </p:pic>
      <p:pic>
        <p:nvPicPr>
          <p:cNvPr id="3" name="Picture 2" descr="Diagram, engineering drawing&#10;&#10;Description automatically generated">
            <a:extLst>
              <a:ext uri="{FF2B5EF4-FFF2-40B4-BE49-F238E27FC236}">
                <a16:creationId xmlns:a16="http://schemas.microsoft.com/office/drawing/2014/main" id="{E91A41D8-AD0E-4D2B-8EC8-DC433B394C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 t="3389" r="34683" b="1696"/>
          <a:stretch/>
        </p:blipFill>
        <p:spPr>
          <a:xfrm>
            <a:off x="232474" y="209226"/>
            <a:ext cx="5223463" cy="5092119"/>
          </a:xfrm>
          <a:prstGeom prst="rect">
            <a:avLst/>
          </a:prstGeom>
          <a:ln w="44450">
            <a:solidFill>
              <a:schemeClr val="tx2">
                <a:lumMod val="60000"/>
                <a:lumOff val="40000"/>
              </a:schemeClr>
            </a:solidFill>
          </a:ln>
        </p:spPr>
      </p:pic>
      <p:sp>
        <p:nvSpPr>
          <p:cNvPr id="14" name="Oval 13">
            <a:extLst>
              <a:ext uri="{FF2B5EF4-FFF2-40B4-BE49-F238E27FC236}">
                <a16:creationId xmlns:a16="http://schemas.microsoft.com/office/drawing/2014/main" id="{DF95C81E-9875-4051-874B-DEB29C7A9B23}"/>
              </a:ext>
            </a:extLst>
          </p:cNvPr>
          <p:cNvSpPr/>
          <p:nvPr/>
        </p:nvSpPr>
        <p:spPr>
          <a:xfrm>
            <a:off x="1023257" y="1725284"/>
            <a:ext cx="1038456" cy="914400"/>
          </a:xfrm>
          <a:prstGeom prst="ellipse">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99A0B-A54D-40C9-9A7E-A073796777AF}"/>
              </a:ext>
            </a:extLst>
          </p:cNvPr>
          <p:cNvSpPr/>
          <p:nvPr/>
        </p:nvSpPr>
        <p:spPr>
          <a:xfrm>
            <a:off x="1295401" y="1142393"/>
            <a:ext cx="1273628" cy="1426636"/>
          </a:xfrm>
          <a:prstGeom prst="ellipse">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CEC514-5309-4E6A-8355-D1E6C9414301}"/>
              </a:ext>
            </a:extLst>
          </p:cNvPr>
          <p:cNvSpPr/>
          <p:nvPr/>
        </p:nvSpPr>
        <p:spPr>
          <a:xfrm>
            <a:off x="6324599" y="2890054"/>
            <a:ext cx="478971" cy="528059"/>
          </a:xfrm>
          <a:prstGeom prst="ellipse">
            <a:avLst/>
          </a:prstGeom>
          <a:solidFill>
            <a:srgbClr val="00B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0CD563-077B-4366-8FC6-D2797B42B651}"/>
              </a:ext>
            </a:extLst>
          </p:cNvPr>
          <p:cNvSpPr/>
          <p:nvPr/>
        </p:nvSpPr>
        <p:spPr>
          <a:xfrm>
            <a:off x="6574973" y="2530824"/>
            <a:ext cx="478971" cy="528059"/>
          </a:xfrm>
          <a:prstGeom prst="ellipse">
            <a:avLst/>
          </a:prstGeom>
          <a:solidFill>
            <a:srgbClr val="00B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2733F1-6A5C-49A5-AB0B-462BAB1ED72F}"/>
              </a:ext>
            </a:extLst>
          </p:cNvPr>
          <p:cNvSpPr/>
          <p:nvPr/>
        </p:nvSpPr>
        <p:spPr>
          <a:xfrm>
            <a:off x="6868885" y="2205454"/>
            <a:ext cx="478971" cy="528059"/>
          </a:xfrm>
          <a:prstGeom prst="ellipse">
            <a:avLst/>
          </a:prstGeom>
          <a:solidFill>
            <a:srgbClr val="00B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28E1D70-3045-4439-993E-828F614F40D8}"/>
              </a:ext>
            </a:extLst>
          </p:cNvPr>
          <p:cNvSpPr txBox="1"/>
          <p:nvPr/>
        </p:nvSpPr>
        <p:spPr bwMode="auto">
          <a:xfrm>
            <a:off x="27341" y="5427627"/>
            <a:ext cx="4041739" cy="2286315"/>
          </a:xfrm>
          <a:prstGeom prst="rect">
            <a:avLst/>
          </a:prstGeom>
          <a:noFill/>
          <a:ln w="9525">
            <a:noFill/>
            <a:miter lim="800000"/>
            <a:headEnd/>
            <a:tailEnd/>
          </a:ln>
        </p:spPr>
        <p:txBody>
          <a:bodyPr wrap="square" lIns="261205" tIns="65302" rIns="130602" bIns="65302" rtlCol="0">
            <a:spAutoFit/>
          </a:bodyPr>
          <a:lstStyle/>
          <a:p>
            <a:pPr>
              <a:spcBef>
                <a:spcPts val="0"/>
              </a:spcBef>
            </a:pPr>
            <a:r>
              <a:rPr lang="en-US" sz="2000" b="1" dirty="0">
                <a:solidFill>
                  <a:schemeClr val="accent6">
                    <a:lumMod val="75000"/>
                  </a:schemeClr>
                </a:solidFill>
                <a:latin typeface="Century Gothic" panose="020B0502020202020204" pitchFamily="34" charset="0"/>
                <a:cs typeface="Arial" panose="020B0604020202020204" pitchFamily="34" charset="0"/>
              </a:rPr>
              <a:t>Removal of 2 significant trees (21”/17.5” Coast Live Oak and 10/6.4” Buckeye) and a 5.14-inch California bay tree</a:t>
            </a:r>
          </a:p>
          <a:p>
            <a:pPr>
              <a:spcBef>
                <a:spcPts val="0"/>
              </a:spcBef>
            </a:pPr>
            <a:endParaRPr lang="en-US" sz="2000" b="1" dirty="0">
              <a:solidFill>
                <a:schemeClr val="accent6">
                  <a:lumMod val="75000"/>
                </a:schemeClr>
              </a:solidFill>
              <a:latin typeface="Century Gothic" panose="020B0502020202020204" pitchFamily="34" charset="0"/>
              <a:cs typeface="Arial" panose="020B0604020202020204" pitchFamily="34" charset="0"/>
            </a:endParaRPr>
          </a:p>
          <a:p>
            <a:pPr>
              <a:spcBef>
                <a:spcPts val="0"/>
              </a:spcBef>
            </a:pPr>
            <a:endParaRPr lang="en-US" sz="2000" b="1" dirty="0">
              <a:solidFill>
                <a:schemeClr val="accent6">
                  <a:lumMod val="75000"/>
                </a:schemeClr>
              </a:solidFill>
              <a:latin typeface="Century Gothic" panose="020B0502020202020204" pitchFamily="34" charset="0"/>
              <a:cs typeface="Arial" panose="020B0604020202020204" pitchFamily="34" charset="0"/>
            </a:endParaRPr>
          </a:p>
          <a:p>
            <a:pPr>
              <a:spcBef>
                <a:spcPts val="0"/>
              </a:spcBef>
            </a:pPr>
            <a:endParaRPr lang="en-US" sz="2000" b="1" dirty="0">
              <a:solidFill>
                <a:schemeClr val="accent6">
                  <a:lumMod val="75000"/>
                </a:schemeClr>
              </a:solidFill>
              <a:latin typeface="Century Gothic" panose="020B0502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71762A4-D7C9-4021-A9AE-C74456095FEC}"/>
              </a:ext>
            </a:extLst>
          </p:cNvPr>
          <p:cNvSpPr txBox="1"/>
          <p:nvPr/>
        </p:nvSpPr>
        <p:spPr bwMode="auto">
          <a:xfrm>
            <a:off x="10413820" y="401845"/>
            <a:ext cx="3984106" cy="1323439"/>
          </a:xfrm>
          <a:prstGeom prst="rect">
            <a:avLst/>
          </a:prstGeom>
          <a:noFill/>
          <a:ln w="9525">
            <a:noFill/>
            <a:miter lim="800000"/>
            <a:headEnd/>
            <a:tailEnd/>
          </a:ln>
        </p:spPr>
        <p:txBody>
          <a:bodyPr wrap="square">
            <a:spAutoFit/>
          </a:bodyPr>
          <a:lstStyle/>
          <a:p>
            <a:pPr>
              <a:spcBef>
                <a:spcPts val="0"/>
              </a:spcBef>
            </a:pPr>
            <a:r>
              <a:rPr lang="en-US" sz="2000" b="1" dirty="0">
                <a:solidFill>
                  <a:schemeClr val="accent6">
                    <a:lumMod val="75000"/>
                  </a:schemeClr>
                </a:solidFill>
                <a:latin typeface="Century Gothic" panose="020B0502020202020204" pitchFamily="34" charset="0"/>
                <a:cs typeface="Arial" panose="020B0604020202020204" pitchFamily="34" charset="0"/>
              </a:rPr>
              <a:t>Applicant required to replace the three (3) indigenous trees with a minimum of three (3), 24-inch box Oak trees</a:t>
            </a:r>
          </a:p>
        </p:txBody>
      </p:sp>
      <p:sp>
        <p:nvSpPr>
          <p:cNvPr id="27" name="Oval 26">
            <a:extLst>
              <a:ext uri="{FF2B5EF4-FFF2-40B4-BE49-F238E27FC236}">
                <a16:creationId xmlns:a16="http://schemas.microsoft.com/office/drawing/2014/main" id="{AA732C28-A67E-432A-A454-4A79C3E8F0E4}"/>
              </a:ext>
            </a:extLst>
          </p:cNvPr>
          <p:cNvSpPr/>
          <p:nvPr/>
        </p:nvSpPr>
        <p:spPr>
          <a:xfrm>
            <a:off x="8824037" y="1815199"/>
            <a:ext cx="478971" cy="528059"/>
          </a:xfrm>
          <a:prstGeom prst="ellipse">
            <a:avLst/>
          </a:prstGeom>
          <a:solidFill>
            <a:srgbClr val="00B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9A0611D-A12A-4A14-B144-8A2CCAC5110A}"/>
              </a:ext>
            </a:extLst>
          </p:cNvPr>
          <p:cNvSpPr/>
          <p:nvPr/>
        </p:nvSpPr>
        <p:spPr>
          <a:xfrm>
            <a:off x="9189673" y="2111625"/>
            <a:ext cx="478971" cy="528059"/>
          </a:xfrm>
          <a:prstGeom prst="ellipse">
            <a:avLst/>
          </a:prstGeom>
          <a:solidFill>
            <a:srgbClr val="00B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B22462-6819-47EA-8BF5-2A21C41F893F}"/>
              </a:ext>
            </a:extLst>
          </p:cNvPr>
          <p:cNvSpPr/>
          <p:nvPr/>
        </p:nvSpPr>
        <p:spPr>
          <a:xfrm>
            <a:off x="9545958" y="2361995"/>
            <a:ext cx="478971" cy="528059"/>
          </a:xfrm>
          <a:prstGeom prst="ellipse">
            <a:avLst/>
          </a:prstGeom>
          <a:solidFill>
            <a:srgbClr val="00B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462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502676" y="7218946"/>
            <a:ext cx="2449071" cy="720959"/>
          </a:xfrm>
          <a:prstGeom prst="rect">
            <a:avLst/>
          </a:prstGeom>
          <a:noFill/>
          <a:ln w="9525">
            <a:noFill/>
            <a:miter lim="800000"/>
            <a:headEnd/>
            <a:tailEnd/>
          </a:ln>
        </p:spPr>
      </p:pic>
      <p:sp>
        <p:nvSpPr>
          <p:cNvPr id="5" name="Rectangle 1"/>
          <p:cNvSpPr>
            <a:spLocks noChangeArrowheads="1"/>
          </p:cNvSpPr>
          <p:nvPr/>
        </p:nvSpPr>
        <p:spPr bwMode="auto">
          <a:xfrm>
            <a:off x="5838825" y="1484170"/>
            <a:ext cx="65" cy="9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0306" rIns="0" bIns="60306" numCol="1" anchor="ctr" anchorCtr="0" compatLnSpc="1">
            <a:prstTxWarp prst="textNoShape">
              <a:avLst/>
            </a:prstTxWarp>
            <a:spAutoFit/>
          </a:bodyPr>
          <a:lstStyle/>
          <a:p>
            <a:endParaRPr lang="en-US" sz="5400"/>
          </a:p>
        </p:txBody>
      </p:sp>
      <p:sp>
        <p:nvSpPr>
          <p:cNvPr id="14" name="TextBox 13">
            <a:extLst>
              <a:ext uri="{FF2B5EF4-FFF2-40B4-BE49-F238E27FC236}">
                <a16:creationId xmlns:a16="http://schemas.microsoft.com/office/drawing/2014/main" id="{4CCFC118-0E93-4EA0-A7A3-C959E2374A5D}"/>
              </a:ext>
            </a:extLst>
          </p:cNvPr>
          <p:cNvSpPr txBox="1"/>
          <p:nvPr/>
        </p:nvSpPr>
        <p:spPr bwMode="auto">
          <a:xfrm>
            <a:off x="3882255" y="7210517"/>
            <a:ext cx="3769700" cy="870543"/>
          </a:xfrm>
          <a:prstGeom prst="rect">
            <a:avLst/>
          </a:prstGeom>
          <a:noFill/>
          <a:ln w="9525">
            <a:noFill/>
            <a:miter lim="800000"/>
            <a:headEnd/>
            <a:tailEnd/>
          </a:ln>
        </p:spPr>
        <p:txBody>
          <a:bodyPr wrap="square" lIns="261205" tIns="65302" rIns="130602" bIns="65302" rtlCol="0">
            <a:spAutoFit/>
          </a:bodyPr>
          <a:lstStyle/>
          <a:p>
            <a:pPr>
              <a:spcBef>
                <a:spcPts val="0"/>
              </a:spcBef>
            </a:pPr>
            <a:r>
              <a:rPr lang="en-US" sz="2400" b="1" dirty="0">
                <a:solidFill>
                  <a:schemeClr val="accent6">
                    <a:lumMod val="75000"/>
                  </a:schemeClr>
                </a:solidFill>
                <a:latin typeface="Century Gothic" panose="020B0502020202020204" pitchFamily="34" charset="0"/>
                <a:cs typeface="Arial" panose="020B0604020202020204" pitchFamily="34" charset="0"/>
              </a:rPr>
              <a:t>Base Floor: 1,041 </a:t>
            </a:r>
            <a:r>
              <a:rPr lang="en-US" sz="2400" b="1" dirty="0" err="1">
                <a:solidFill>
                  <a:schemeClr val="accent6">
                    <a:lumMod val="75000"/>
                  </a:schemeClr>
                </a:solidFill>
                <a:latin typeface="Century Gothic" panose="020B0502020202020204" pitchFamily="34" charset="0"/>
                <a:cs typeface="Arial" panose="020B0604020202020204" pitchFamily="34" charset="0"/>
              </a:rPr>
              <a:t>s.f.</a:t>
            </a:r>
            <a:r>
              <a:rPr lang="en-US" sz="2400" b="1" dirty="0">
                <a:solidFill>
                  <a:schemeClr val="accent6">
                    <a:lumMod val="75000"/>
                  </a:schemeClr>
                </a:solidFill>
                <a:latin typeface="Century Gothic" panose="020B0502020202020204" pitchFamily="34" charset="0"/>
                <a:cs typeface="Arial" panose="020B0604020202020204" pitchFamily="34" charset="0"/>
              </a:rPr>
              <a:t> includes garage </a:t>
            </a:r>
          </a:p>
        </p:txBody>
      </p:sp>
      <p:sp>
        <p:nvSpPr>
          <p:cNvPr id="12" name="TextBox 11">
            <a:extLst>
              <a:ext uri="{FF2B5EF4-FFF2-40B4-BE49-F238E27FC236}">
                <a16:creationId xmlns:a16="http://schemas.microsoft.com/office/drawing/2014/main" id="{72677657-2C4C-4D4F-A4B1-F3F90C51ABF3}"/>
              </a:ext>
            </a:extLst>
          </p:cNvPr>
          <p:cNvSpPr txBox="1"/>
          <p:nvPr/>
        </p:nvSpPr>
        <p:spPr bwMode="auto">
          <a:xfrm>
            <a:off x="11620802" y="3748765"/>
            <a:ext cx="1482469" cy="501211"/>
          </a:xfrm>
          <a:prstGeom prst="rect">
            <a:avLst/>
          </a:prstGeom>
          <a:noFill/>
          <a:ln w="9525">
            <a:noFill/>
            <a:miter lim="800000"/>
            <a:headEnd/>
            <a:tailEnd/>
          </a:ln>
        </p:spPr>
        <p:txBody>
          <a:bodyPr wrap="none" lIns="261205" tIns="65302" rIns="130602" bIns="65302" rtlCol="0">
            <a:spAutoFit/>
          </a:bodyPr>
          <a:lstStyle/>
          <a:p>
            <a:pPr>
              <a:spcBef>
                <a:spcPts val="0"/>
              </a:spcBef>
            </a:pPr>
            <a:r>
              <a:rPr lang="en-US" sz="2400" b="1" dirty="0">
                <a:solidFill>
                  <a:schemeClr val="accent6">
                    <a:lumMod val="75000"/>
                  </a:schemeClr>
                </a:solidFill>
                <a:latin typeface="Century Gothic" panose="020B0502020202020204" pitchFamily="34" charset="0"/>
                <a:cs typeface="Arial" panose="020B0604020202020204" pitchFamily="34" charset="0"/>
              </a:rPr>
              <a:t>523 </a:t>
            </a:r>
            <a:r>
              <a:rPr lang="en-US" sz="2400" b="1" dirty="0" err="1">
                <a:solidFill>
                  <a:schemeClr val="accent6">
                    <a:lumMod val="75000"/>
                  </a:schemeClr>
                </a:solidFill>
                <a:latin typeface="Century Gothic" panose="020B0502020202020204" pitchFamily="34" charset="0"/>
                <a:cs typeface="Arial" panose="020B0604020202020204" pitchFamily="34" charset="0"/>
              </a:rPr>
              <a:t>s.f.</a:t>
            </a:r>
            <a:r>
              <a:rPr lang="en-US" sz="2400" b="1" dirty="0">
                <a:solidFill>
                  <a:schemeClr val="accent6">
                    <a:lumMod val="75000"/>
                  </a:schemeClr>
                </a:solidFill>
                <a:latin typeface="Century Gothic" panose="020B0502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E2E9CDF1-8E1A-4714-83BA-23B3EFFE1B84}"/>
              </a:ext>
            </a:extLst>
          </p:cNvPr>
          <p:cNvSpPr txBox="1"/>
          <p:nvPr/>
        </p:nvSpPr>
        <p:spPr bwMode="auto">
          <a:xfrm>
            <a:off x="11133616" y="248681"/>
            <a:ext cx="3061428" cy="501211"/>
          </a:xfrm>
          <a:prstGeom prst="rect">
            <a:avLst/>
          </a:prstGeom>
          <a:noFill/>
          <a:ln w="9525">
            <a:noFill/>
            <a:miter lim="800000"/>
            <a:headEnd/>
            <a:tailEnd/>
          </a:ln>
        </p:spPr>
        <p:txBody>
          <a:bodyPr wrap="none" lIns="261205" tIns="65302" rIns="130602" bIns="65302" rtlCol="0">
            <a:spAutoFit/>
          </a:bodyPr>
          <a:lstStyle/>
          <a:p>
            <a:pPr>
              <a:spcBef>
                <a:spcPts val="0"/>
              </a:spcBef>
            </a:pPr>
            <a:r>
              <a:rPr lang="en-US" sz="2400" b="1" dirty="0">
                <a:solidFill>
                  <a:schemeClr val="accent6">
                    <a:lumMod val="75000"/>
                  </a:schemeClr>
                </a:solidFill>
                <a:latin typeface="Century Gothic" panose="020B0502020202020204" pitchFamily="34" charset="0"/>
                <a:cs typeface="Arial" panose="020B0604020202020204" pitchFamily="34" charset="0"/>
              </a:rPr>
              <a:t>2</a:t>
            </a:r>
            <a:r>
              <a:rPr lang="en-US" sz="2400" b="1" baseline="30000" dirty="0">
                <a:solidFill>
                  <a:schemeClr val="accent6">
                    <a:lumMod val="75000"/>
                  </a:schemeClr>
                </a:solidFill>
                <a:latin typeface="Century Gothic" panose="020B0502020202020204" pitchFamily="34" charset="0"/>
                <a:cs typeface="Arial" panose="020B0604020202020204" pitchFamily="34" charset="0"/>
              </a:rPr>
              <a:t>nd</a:t>
            </a:r>
            <a:r>
              <a:rPr lang="en-US" sz="2400" b="1" dirty="0">
                <a:solidFill>
                  <a:schemeClr val="accent6">
                    <a:lumMod val="75000"/>
                  </a:schemeClr>
                </a:solidFill>
                <a:latin typeface="Century Gothic" panose="020B0502020202020204" pitchFamily="34" charset="0"/>
                <a:cs typeface="Arial" panose="020B0604020202020204" pitchFamily="34" charset="0"/>
              </a:rPr>
              <a:t> Floor: 1,340 </a:t>
            </a:r>
            <a:r>
              <a:rPr lang="en-US" sz="2400" b="1" dirty="0" err="1">
                <a:solidFill>
                  <a:schemeClr val="accent6">
                    <a:lumMod val="75000"/>
                  </a:schemeClr>
                </a:solidFill>
                <a:latin typeface="Century Gothic" panose="020B0502020202020204" pitchFamily="34" charset="0"/>
                <a:cs typeface="Arial" panose="020B0604020202020204" pitchFamily="34" charset="0"/>
              </a:rPr>
              <a:t>s.f.</a:t>
            </a:r>
            <a:endParaRPr lang="en-US" sz="2400" b="1" dirty="0">
              <a:solidFill>
                <a:schemeClr val="accent6">
                  <a:lumMod val="75000"/>
                </a:schemeClr>
              </a:solidFill>
              <a:latin typeface="Century Gothic" panose="020B0502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7319BA7-3791-4FA9-ADB1-AFF1F1FCE7A7}"/>
              </a:ext>
            </a:extLst>
          </p:cNvPr>
          <p:cNvSpPr txBox="1"/>
          <p:nvPr/>
        </p:nvSpPr>
        <p:spPr bwMode="auto">
          <a:xfrm>
            <a:off x="53511" y="5294155"/>
            <a:ext cx="5671116" cy="501211"/>
          </a:xfrm>
          <a:prstGeom prst="rect">
            <a:avLst/>
          </a:prstGeom>
          <a:noFill/>
          <a:ln w="9525">
            <a:noFill/>
            <a:miter lim="800000"/>
            <a:headEnd/>
            <a:tailEnd/>
          </a:ln>
        </p:spPr>
        <p:txBody>
          <a:bodyPr wrap="none" lIns="261205" tIns="65302" rIns="130602" bIns="65302" rtlCol="0">
            <a:spAutoFit/>
          </a:bodyPr>
          <a:lstStyle/>
          <a:p>
            <a:pPr>
              <a:spcBef>
                <a:spcPts val="0"/>
              </a:spcBef>
            </a:pPr>
            <a:r>
              <a:rPr lang="en-US" sz="2400" b="1" dirty="0">
                <a:solidFill>
                  <a:schemeClr val="accent6">
                    <a:lumMod val="75000"/>
                  </a:schemeClr>
                </a:solidFill>
                <a:latin typeface="Century Gothic" panose="020B0502020202020204" pitchFamily="34" charset="0"/>
                <a:cs typeface="Arial" panose="020B0604020202020204" pitchFamily="34" charset="0"/>
              </a:rPr>
              <a:t>1</a:t>
            </a:r>
            <a:r>
              <a:rPr lang="en-US" sz="2400" b="1" baseline="30000" dirty="0">
                <a:solidFill>
                  <a:schemeClr val="accent6">
                    <a:lumMod val="75000"/>
                  </a:schemeClr>
                </a:solidFill>
                <a:latin typeface="Century Gothic" panose="020B0502020202020204" pitchFamily="34" charset="0"/>
                <a:cs typeface="Arial" panose="020B0604020202020204" pitchFamily="34" charset="0"/>
              </a:rPr>
              <a:t>st</a:t>
            </a:r>
            <a:r>
              <a:rPr lang="en-US" sz="2400" b="1" dirty="0">
                <a:solidFill>
                  <a:schemeClr val="accent6">
                    <a:lumMod val="75000"/>
                  </a:schemeClr>
                </a:solidFill>
                <a:latin typeface="Century Gothic" panose="020B0502020202020204" pitchFamily="34" charset="0"/>
                <a:cs typeface="Arial" panose="020B0604020202020204" pitchFamily="34" charset="0"/>
              </a:rPr>
              <a:t> Floor: 2,022 </a:t>
            </a:r>
            <a:r>
              <a:rPr lang="en-US" sz="2400" b="1" dirty="0" err="1">
                <a:solidFill>
                  <a:schemeClr val="accent6">
                    <a:lumMod val="75000"/>
                  </a:schemeClr>
                </a:solidFill>
                <a:latin typeface="Century Gothic" panose="020B0502020202020204" pitchFamily="34" charset="0"/>
                <a:cs typeface="Arial" panose="020B0604020202020204" pitchFamily="34" charset="0"/>
              </a:rPr>
              <a:t>s.f.</a:t>
            </a:r>
            <a:r>
              <a:rPr lang="en-US" sz="2400" b="1" dirty="0">
                <a:solidFill>
                  <a:schemeClr val="accent6">
                    <a:lumMod val="75000"/>
                  </a:schemeClr>
                </a:solidFill>
                <a:latin typeface="Century Gothic" panose="020B0502020202020204" pitchFamily="34" charset="0"/>
                <a:cs typeface="Arial" panose="020B0604020202020204" pitchFamily="34" charset="0"/>
              </a:rPr>
              <a:t>, plus 215 </a:t>
            </a:r>
            <a:r>
              <a:rPr lang="en-US" sz="2400" b="1" dirty="0" err="1">
                <a:solidFill>
                  <a:schemeClr val="accent6">
                    <a:lumMod val="75000"/>
                  </a:schemeClr>
                </a:solidFill>
                <a:latin typeface="Century Gothic" panose="020B0502020202020204" pitchFamily="34" charset="0"/>
                <a:cs typeface="Arial" panose="020B0604020202020204" pitchFamily="34" charset="0"/>
              </a:rPr>
              <a:t>s.f.</a:t>
            </a:r>
            <a:r>
              <a:rPr lang="en-US" sz="2400" b="1" dirty="0">
                <a:solidFill>
                  <a:schemeClr val="accent6">
                    <a:lumMod val="75000"/>
                  </a:schemeClr>
                </a:solidFill>
                <a:latin typeface="Century Gothic" panose="020B0502020202020204" pitchFamily="34" charset="0"/>
                <a:cs typeface="Arial" panose="020B0604020202020204" pitchFamily="34" charset="0"/>
              </a:rPr>
              <a:t> deck</a:t>
            </a:r>
          </a:p>
        </p:txBody>
      </p:sp>
      <p:pic>
        <p:nvPicPr>
          <p:cNvPr id="13" name="Picture 12" descr="Diagram, engineering drawing&#10;&#10;Description automatically generated">
            <a:extLst>
              <a:ext uri="{FF2B5EF4-FFF2-40B4-BE49-F238E27FC236}">
                <a16:creationId xmlns:a16="http://schemas.microsoft.com/office/drawing/2014/main" id="{DE34DD08-C249-4944-A222-11A38067C4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24" t="19883" r="43503" b="18034"/>
          <a:stretch/>
        </p:blipFill>
        <p:spPr>
          <a:xfrm>
            <a:off x="174568" y="0"/>
            <a:ext cx="5662733" cy="5109135"/>
          </a:xfrm>
          <a:prstGeom prst="rect">
            <a:avLst/>
          </a:prstGeom>
        </p:spPr>
      </p:pic>
      <p:pic>
        <p:nvPicPr>
          <p:cNvPr id="16" name="Picture 15" descr="Diagram, engineering drawing&#10;&#10;Description automatically generated">
            <a:extLst>
              <a:ext uri="{FF2B5EF4-FFF2-40B4-BE49-F238E27FC236}">
                <a16:creationId xmlns:a16="http://schemas.microsoft.com/office/drawing/2014/main" id="{8D641449-D7F7-4FA4-8C25-2B6907DBA7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83" t="7017" r="32846" b="36930"/>
          <a:stretch/>
        </p:blipFill>
        <p:spPr>
          <a:xfrm>
            <a:off x="7493135" y="3488925"/>
            <a:ext cx="6946232" cy="4612883"/>
          </a:xfrm>
          <a:prstGeom prst="rect">
            <a:avLst/>
          </a:prstGeom>
        </p:spPr>
      </p:pic>
      <p:pic>
        <p:nvPicPr>
          <p:cNvPr id="3" name="Picture 2" descr="Diagram, engineering drawing&#10;&#10;Description automatically generated">
            <a:extLst>
              <a:ext uri="{FF2B5EF4-FFF2-40B4-BE49-F238E27FC236}">
                <a16:creationId xmlns:a16="http://schemas.microsoft.com/office/drawing/2014/main" id="{E72AF2D0-0BDB-4944-BF55-E1FD8D90C4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50" t="33472" r="47533" b="18034"/>
          <a:stretch/>
        </p:blipFill>
        <p:spPr>
          <a:xfrm>
            <a:off x="6042352" y="-34867"/>
            <a:ext cx="5100361" cy="3990859"/>
          </a:xfrm>
          <a:prstGeom prst="rect">
            <a:avLst/>
          </a:prstGeom>
        </p:spPr>
      </p:pic>
    </p:spTree>
    <p:extLst>
      <p:ext uri="{BB962C8B-B14F-4D97-AF65-F5344CB8AC3E}">
        <p14:creationId xmlns:p14="http://schemas.microsoft.com/office/powerpoint/2010/main" val="3186696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502676" y="6994166"/>
            <a:ext cx="2693106" cy="820114"/>
          </a:xfrm>
          <a:prstGeom prst="rect">
            <a:avLst/>
          </a:prstGeom>
          <a:noFill/>
          <a:ln w="9525">
            <a:noFill/>
            <a:miter lim="800000"/>
            <a:headEnd/>
            <a:tailEnd/>
          </a:ln>
        </p:spPr>
      </p:pic>
      <p:sp>
        <p:nvSpPr>
          <p:cNvPr id="5" name="Rectangle 1"/>
          <p:cNvSpPr>
            <a:spLocks noChangeArrowheads="1"/>
          </p:cNvSpPr>
          <p:nvPr/>
        </p:nvSpPr>
        <p:spPr bwMode="auto">
          <a:xfrm>
            <a:off x="5838825" y="1484170"/>
            <a:ext cx="65" cy="9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0306" rIns="0" bIns="60306" numCol="1" anchor="ctr" anchorCtr="0" compatLnSpc="1">
            <a:prstTxWarp prst="textNoShape">
              <a:avLst/>
            </a:prstTxWarp>
            <a:spAutoFit/>
          </a:bodyPr>
          <a:lstStyle/>
          <a:p>
            <a:endParaRPr lang="en-US" sz="5400"/>
          </a:p>
        </p:txBody>
      </p:sp>
      <p:pic>
        <p:nvPicPr>
          <p:cNvPr id="19" name="Picture 18" descr="Graphical user interface, application, PowerPoint&#10;&#10;Description automatically generated">
            <a:extLst>
              <a:ext uri="{FF2B5EF4-FFF2-40B4-BE49-F238E27FC236}">
                <a16:creationId xmlns:a16="http://schemas.microsoft.com/office/drawing/2014/main" id="{4A9EFF77-A7F9-4D82-94ED-3B7996FECC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91" t="17750" r="18826" b="58902"/>
          <a:stretch/>
        </p:blipFill>
        <p:spPr>
          <a:xfrm>
            <a:off x="3420599" y="5133474"/>
            <a:ext cx="3449052" cy="2646948"/>
          </a:xfrm>
          <a:prstGeom prst="rect">
            <a:avLst/>
          </a:prstGeom>
        </p:spPr>
      </p:pic>
      <p:pic>
        <p:nvPicPr>
          <p:cNvPr id="20" name="Picture 19" descr="Graphical user interface, application, PowerPoint&#10;&#10;Description automatically generated">
            <a:extLst>
              <a:ext uri="{FF2B5EF4-FFF2-40B4-BE49-F238E27FC236}">
                <a16:creationId xmlns:a16="http://schemas.microsoft.com/office/drawing/2014/main" id="{E3C54ABF-3A49-45EA-ADA2-136ACA2E6D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42" t="4527" r="56799" b="65897"/>
          <a:stretch/>
        </p:blipFill>
        <p:spPr>
          <a:xfrm>
            <a:off x="206947" y="449178"/>
            <a:ext cx="8102851" cy="4480343"/>
          </a:xfrm>
          <a:prstGeom prst="rect">
            <a:avLst/>
          </a:prstGeom>
        </p:spPr>
      </p:pic>
      <p:pic>
        <p:nvPicPr>
          <p:cNvPr id="18" name="Picture 17" descr="Graphical user interface, application, PowerPoint&#10;&#10;Description automatically generated">
            <a:extLst>
              <a:ext uri="{FF2B5EF4-FFF2-40B4-BE49-F238E27FC236}">
                <a16:creationId xmlns:a16="http://schemas.microsoft.com/office/drawing/2014/main" id="{9AEEC315-7A1C-499F-A4F5-2BFD6E0C27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2" t="34379" r="52081" b="4203"/>
          <a:stretch/>
        </p:blipFill>
        <p:spPr>
          <a:xfrm>
            <a:off x="7031303" y="449178"/>
            <a:ext cx="7392150" cy="7496259"/>
          </a:xfrm>
          <a:prstGeom prst="rect">
            <a:avLst/>
          </a:prstGeom>
        </p:spPr>
      </p:pic>
    </p:spTree>
    <p:extLst>
      <p:ext uri="{BB962C8B-B14F-4D97-AF65-F5344CB8AC3E}">
        <p14:creationId xmlns:p14="http://schemas.microsoft.com/office/powerpoint/2010/main" val="1340099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CC Presentation Template 28JUN2018.potx" id="{1CEAA49B-1EE3-461D-AC70-8A14331EB7A2}" vid="{65A8CA62-48F0-4706-BEF7-BA3833FF8EA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lIns="261205" tIns="65302" rIns="130602" bIns="65302">
        <a:spAutoFit/>
      </a:bodyPr>
      <a:lstStyle>
        <a:defPPr>
          <a:spcBef>
            <a:spcPts val="0"/>
          </a:spcBef>
          <a:defRPr sz="2400" dirty="0" smtClean="0">
            <a:latin typeface="Century Gothic" panose="020B0502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CC Presentation Template 28JUN2018.potx" id="{1CEAA49B-1EE3-461D-AC70-8A14331EB7A2}" vid="{CE03D0BF-6406-435F-AAD4-2F6C06957227}"/>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lIns="261205" tIns="65302" rIns="130602" bIns="65302">
        <a:spAutoFit/>
      </a:bodyPr>
      <a:lstStyle>
        <a:defPPr>
          <a:spcBef>
            <a:spcPts val="0"/>
          </a:spcBef>
          <a:defRPr sz="2400" dirty="0" smtClean="0">
            <a:latin typeface="Century Gothic" panose="020B0502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CC Presentation Template 28JUN2018.potx" id="{1CEAA49B-1EE3-461D-AC70-8A14331EB7A2}" vid="{B24D404B-ECB7-4CB5-9E69-0C374B4A209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E5178DBBAF8C42867AAA89321D1E74" ma:contentTypeVersion="6" ma:contentTypeDescription="Create a new document." ma:contentTypeScope="" ma:versionID="099ab966800def6670e12f216a221d5a">
  <xsd:schema xmlns:xsd="http://www.w3.org/2001/XMLSchema" xmlns:xs="http://www.w3.org/2001/XMLSchema" xmlns:p="http://schemas.microsoft.com/office/2006/metadata/properties" xmlns:ns2="f65dab8e-d2e6-4e27-8e56-0f6fa219b14c" xmlns:ns3="cc2c37c8-aa5b-48fa-a66b-c8082de2be4d" targetNamespace="http://schemas.microsoft.com/office/2006/metadata/properties" ma:root="true" ma:fieldsID="884d956642f653b37dbe61f8c569678c" ns2:_="" ns3:_="">
    <xsd:import namespace="f65dab8e-d2e6-4e27-8e56-0f6fa219b14c"/>
    <xsd:import namespace="cc2c37c8-aa5b-48fa-a66b-c8082de2be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dab8e-d2e6-4e27-8e56-0f6fa219b14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2c37c8-aa5b-48fa-a66b-c8082de2be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3B380C-E905-4C2A-A45D-9437CCA2ED84}"/>
</file>

<file path=customXml/itemProps2.xml><?xml version="1.0" encoding="utf-8"?>
<ds:datastoreItem xmlns:ds="http://schemas.openxmlformats.org/officeDocument/2006/customXml" ds:itemID="{C0E0ED99-24A7-4C4E-B490-DF94D6633C9F}"/>
</file>

<file path=docProps/app.xml><?xml version="1.0" encoding="utf-8"?>
<Properties xmlns="http://schemas.openxmlformats.org/officeDocument/2006/extended-properties" xmlns:vt="http://schemas.openxmlformats.org/officeDocument/2006/docPropsVTypes">
  <Template>PCC Presentation Template 28JUN2018</Template>
  <TotalTime>1669</TotalTime>
  <Words>1536</Words>
  <Application>Microsoft Office PowerPoint</Application>
  <PresentationFormat>Custom</PresentationFormat>
  <Paragraphs>129</Paragraphs>
  <Slides>19</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Century Gothic</vt:lpstr>
      <vt:lpstr>Constantia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County 0f San Mateo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Leung</dc:creator>
  <cp:lastModifiedBy>Camille Leung</cp:lastModifiedBy>
  <cp:revision>43</cp:revision>
  <dcterms:created xsi:type="dcterms:W3CDTF">2020-02-24T23:07:42Z</dcterms:created>
  <dcterms:modified xsi:type="dcterms:W3CDTF">2023-06-17T03:58:12Z</dcterms:modified>
</cp:coreProperties>
</file>